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330" r:id="rId2"/>
    <p:sldId id="331"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5" r:id="rId19"/>
    <p:sldId id="276" r:id="rId20"/>
    <p:sldId id="277" r:id="rId21"/>
    <p:sldId id="279" r:id="rId22"/>
    <p:sldId id="399" r:id="rId23"/>
    <p:sldId id="285" r:id="rId24"/>
    <p:sldId id="400"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401" r:id="rId43"/>
    <p:sldId id="306" r:id="rId44"/>
    <p:sldId id="307" r:id="rId45"/>
    <p:sldId id="308" r:id="rId46"/>
    <p:sldId id="309" r:id="rId47"/>
    <p:sldId id="310" r:id="rId48"/>
    <p:sldId id="311" r:id="rId49"/>
    <p:sldId id="312" r:id="rId50"/>
    <p:sldId id="313" r:id="rId51"/>
    <p:sldId id="314" r:id="rId52"/>
    <p:sldId id="315" r:id="rId53"/>
    <p:sldId id="316" r:id="rId54"/>
    <p:sldId id="317" r:id="rId55"/>
    <p:sldId id="318" r:id="rId56"/>
    <p:sldId id="319" r:id="rId57"/>
    <p:sldId id="320" r:id="rId58"/>
    <p:sldId id="324" r:id="rId59"/>
    <p:sldId id="325" r:id="rId60"/>
    <p:sldId id="326" r:id="rId61"/>
    <p:sldId id="398" r:id="rId62"/>
    <p:sldId id="397" r:id="rId63"/>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96" d="100"/>
          <a:sy n="96" d="100"/>
        </p:scale>
        <p:origin x="149" y="7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29.png"/><Relationship Id="rId4"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 y="893"/>
            <a:ext cx="12188825" cy="6856214"/>
          </a:xfrm>
          <a:prstGeom prst="rect">
            <a:avLst/>
          </a:prstGeom>
        </p:spPr>
      </p:pic>
      <p:sp>
        <p:nvSpPr>
          <p:cNvPr id="4" name="Title 3"/>
          <p:cNvSpPr>
            <a:spLocks noGrp="1"/>
          </p:cNvSpPr>
          <p:nvPr>
            <p:ph type="ctrTitle"/>
          </p:nvPr>
        </p:nvSpPr>
        <p:spPr>
          <a:xfrm>
            <a:off x="5089288" y="492252"/>
            <a:ext cx="6258143" cy="2087397"/>
          </a:xfrm>
        </p:spPr>
        <p:txBody>
          <a:bodyPr>
            <a:normAutofit/>
          </a:bodyPr>
          <a:lstStyle/>
          <a:p>
            <a:r>
              <a:rPr lang="en-US" altLang="ko-KR" b="1" dirty="0">
                <a:solidFill>
                  <a:schemeClr val="accent4"/>
                </a:solidFill>
                <a:latin typeface="Calibri" panose="020F0502020204030204" charset="0"/>
                <a:ea typeface="Malgun Gothic" panose="020B0503020000020004" pitchFamily="50" charset="-127"/>
                <a:cs typeface="Calibri" panose="020F0502020204030204" charset="0"/>
                <a:sym typeface="+mn-ea"/>
              </a:rPr>
              <a:t>Spatial Machine Learning </a:t>
            </a:r>
            <a:br>
              <a:rPr lang="en-US" altLang="ko-KR" b="1" dirty="0">
                <a:solidFill>
                  <a:schemeClr val="accent4"/>
                </a:solidFill>
                <a:latin typeface="Calibri" panose="020F0502020204030204" charset="0"/>
                <a:ea typeface="Malgun Gothic" panose="020B0503020000020004" pitchFamily="50" charset="-127"/>
                <a:cs typeface="Calibri" panose="020F0502020204030204" charset="0"/>
              </a:rPr>
            </a:br>
            <a:endParaRPr lang="en-US" dirty="0">
              <a:solidFill>
                <a:schemeClr val="accent4"/>
              </a:solidFill>
              <a:latin typeface="Calibri" panose="020F0502020204030204" charset="0"/>
              <a:cs typeface="Calibri" panose="020F0502020204030204" charset="0"/>
            </a:endParaRPr>
          </a:p>
        </p:txBody>
      </p:sp>
      <p:sp>
        <p:nvSpPr>
          <p:cNvPr id="5" name="Subtitle 4"/>
          <p:cNvSpPr>
            <a:spLocks noGrp="1"/>
          </p:cNvSpPr>
          <p:nvPr>
            <p:ph type="subTitle" idx="1"/>
          </p:nvPr>
        </p:nvSpPr>
        <p:spPr>
          <a:xfrm>
            <a:off x="6003450" y="1808700"/>
            <a:ext cx="4662406" cy="1655331"/>
          </a:xfrm>
        </p:spPr>
        <p:txBody>
          <a:bodyPr/>
          <a:lstStyle/>
          <a:p>
            <a:r>
              <a:rPr lang="en-US" dirty="0">
                <a:solidFill>
                  <a:schemeClr val="bg1"/>
                </a:solidFill>
                <a:latin typeface="Segoe UI"/>
              </a:rPr>
              <a:t>Applications and Case Studies in Spatial Machine Learning</a:t>
            </a:r>
            <a:endParaRPr lang="en-US" i="1" dirty="0">
              <a:solidFill>
                <a:schemeClr val="bg1"/>
              </a:solidFill>
              <a:latin typeface="Calibri" panose="020F0502020204030204" charset="0"/>
              <a:cs typeface="Calibri" panose="020F0502020204030204" charset="0"/>
            </a:endParaRPr>
          </a:p>
        </p:txBody>
      </p:sp>
      <p:sp>
        <p:nvSpPr>
          <p:cNvPr id="8" name="Text Box 7"/>
          <p:cNvSpPr txBox="1"/>
          <p:nvPr/>
        </p:nvSpPr>
        <p:spPr>
          <a:xfrm>
            <a:off x="7147286" y="3429000"/>
            <a:ext cx="4648894" cy="1291254"/>
          </a:xfrm>
          <a:prstGeom prst="rect">
            <a:avLst/>
          </a:prstGeom>
          <a:noFill/>
        </p:spPr>
        <p:txBody>
          <a:bodyPr wrap="square" rtlCol="0" anchor="t">
            <a:spAutoFit/>
          </a:bodyPr>
          <a:lstStyle/>
          <a:p>
            <a:pPr algn="ctr"/>
            <a:r>
              <a:rPr lang="en-US" altLang="en-US" sz="1999" b="1" dirty="0">
                <a:solidFill>
                  <a:schemeClr val="bg1"/>
                </a:solidFill>
                <a:latin typeface="Calibri" panose="020F0502020204030204" charset="0"/>
                <a:ea typeface="Malgun Gothic" panose="020B0503020000020004" pitchFamily="50" charset="-127"/>
                <a:cs typeface="Calibri" panose="020F0502020204030204" charset="0"/>
                <a:sym typeface="+mn-ea"/>
              </a:rPr>
              <a:t>Dr. Giri Rajasekhar Gunnu</a:t>
            </a:r>
          </a:p>
          <a:p>
            <a:pPr algn="ctr"/>
            <a:r>
              <a:rPr lang="en-US" altLang="en-US" sz="1799" b="1" i="1" dirty="0">
                <a:solidFill>
                  <a:schemeClr val="bg1"/>
                </a:solidFill>
                <a:latin typeface="Calibri" panose="020F0502020204030204" charset="0"/>
                <a:ea typeface="Malgun Gothic" panose="020B0503020000020004" pitchFamily="50" charset="-127"/>
                <a:cs typeface="Calibri" panose="020F0502020204030204" charset="0"/>
                <a:sym typeface="+mn-ea"/>
              </a:rPr>
              <a:t>Professor of Practice, Andhra University</a:t>
            </a:r>
          </a:p>
          <a:p>
            <a:pPr algn="ctr"/>
            <a:r>
              <a:rPr lang="zh-CN" altLang="en-US" sz="1999" b="1" dirty="0">
                <a:solidFill>
                  <a:schemeClr val="bg1"/>
                </a:solidFill>
                <a:latin typeface="Calibri" panose="020F0502020204030204" charset="0"/>
                <a:ea typeface="Malgun Gothic" panose="020B0503020000020004" pitchFamily="50" charset="-127"/>
                <a:cs typeface="Calibri" panose="020F0502020204030204" charset="0"/>
                <a:sym typeface="+mn-ea"/>
              </a:rPr>
              <a:t>📧</a:t>
            </a:r>
            <a:r>
              <a:rPr lang="en-US" altLang="en-US" sz="1999" b="1" dirty="0">
                <a:solidFill>
                  <a:schemeClr val="bg1"/>
                </a:solidFill>
                <a:latin typeface="Calibri" panose="020F0502020204030204" charset="0"/>
                <a:ea typeface="Malgun Gothic" panose="020B0503020000020004" pitchFamily="50" charset="-127"/>
                <a:cs typeface="Calibri" panose="020F0502020204030204" charset="0"/>
                <a:sym typeface="+mn-ea"/>
              </a:rPr>
              <a:t>  g.giri.iitm@gmail.com</a:t>
            </a:r>
          </a:p>
          <a:p>
            <a:pPr algn="ctr"/>
            <a:r>
              <a:rPr lang="zh-CN" altLang="en-US" sz="1999" b="1" dirty="0">
                <a:solidFill>
                  <a:schemeClr val="bg1"/>
                </a:solidFill>
                <a:latin typeface="Calibri" panose="020F0502020204030204" charset="0"/>
                <a:ea typeface="Malgun Gothic" panose="020B0503020000020004" pitchFamily="50" charset="-127"/>
                <a:cs typeface="Calibri" panose="020F0502020204030204" charset="0"/>
                <a:sym typeface="+mn-ea"/>
              </a:rPr>
              <a:t>🔗</a:t>
            </a:r>
            <a:r>
              <a:rPr lang="en-US" altLang="zh-CN" sz="1999" b="1" dirty="0">
                <a:solidFill>
                  <a:schemeClr val="bg1"/>
                </a:solidFill>
                <a:latin typeface="Calibri" panose="020F0502020204030204" charset="0"/>
                <a:ea typeface="Malgun Gothic" panose="020B0503020000020004" pitchFamily="50" charset="-127"/>
                <a:cs typeface="Calibri" panose="020F0502020204030204" charset="0"/>
                <a:sym typeface="+mn-ea"/>
              </a:rPr>
              <a:t>  </a:t>
            </a:r>
            <a:r>
              <a:rPr lang="en-US" altLang="en-US" sz="1999" b="1" dirty="0">
                <a:solidFill>
                  <a:schemeClr val="bg1"/>
                </a:solidFill>
                <a:latin typeface="Calibri" panose="020F0502020204030204" charset="0"/>
                <a:ea typeface="Malgun Gothic" panose="020B0503020000020004" pitchFamily="50" charset="-127"/>
                <a:cs typeface="Calibri" panose="020F0502020204030204" charset="0"/>
                <a:sym typeface="+mn-ea"/>
              </a:rPr>
              <a:t>LinkedIn: girigunnu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3000" b="1" dirty="0">
                <a:solidFill>
                  <a:srgbClr val="002060"/>
                </a:solidFill>
                <a:latin typeface="Segoe UI"/>
              </a:rPr>
              <a:t>Wildfire Susceptibility: The Geo-Informatics Data Stack</a:t>
            </a:r>
          </a:p>
        </p:txBody>
      </p:sp>
      <p:sp>
        <p:nvSpPr>
          <p:cNvPr id="3" name="Content Placeholder 2"/>
          <p:cNvSpPr>
            <a:spLocks noGrp="1"/>
          </p:cNvSpPr>
          <p:nvPr>
            <p:ph idx="1"/>
          </p:nvPr>
        </p:nvSpPr>
        <p:spPr>
          <a:xfrm>
            <a:off x="457200" y="1600200"/>
            <a:ext cx="8321040" cy="4525963"/>
          </a:xfrm>
        </p:spPr>
        <p:txBody>
          <a:bodyPr/>
          <a:lstStyle/>
          <a:p>
            <a:r>
              <a:rPr sz="2200" dirty="0">
                <a:solidFill>
                  <a:srgbClr val="2D2D32"/>
                </a:solidFill>
                <a:latin typeface="Segoe UI"/>
              </a:rPr>
              <a:t>Static: Fuel (land cover), slope/aspect, proximity to roads.</a:t>
            </a:r>
          </a:p>
          <a:p>
            <a:r>
              <a:rPr sz="2200" dirty="0">
                <a:solidFill>
                  <a:srgbClr val="2D2D32"/>
                </a:solidFill>
                <a:latin typeface="Segoe UI"/>
              </a:rPr>
              <a:t>Dynamic: Temp, humidity, wind, days since rain (GRIDMET).</a:t>
            </a:r>
          </a:p>
          <a:p>
            <a:r>
              <a:rPr sz="2200" dirty="0">
                <a:solidFill>
                  <a:srgbClr val="2D2D32"/>
                </a:solidFill>
                <a:latin typeface="Segoe UI"/>
              </a:rPr>
              <a:t>Target: Daily ignitions (VIIRS/MODIS).</a:t>
            </a:r>
          </a:p>
        </p:txBody>
      </p:sp>
      <p:graphicFrame>
        <p:nvGraphicFramePr>
          <p:cNvPr id="5" name="Table 4">
            <a:extLst>
              <a:ext uri="{FF2B5EF4-FFF2-40B4-BE49-F238E27FC236}">
                <a16:creationId xmlns:a16="http://schemas.microsoft.com/office/drawing/2014/main" id="{E4ADA1FB-D2D8-872C-DE91-F3E6A7B3EDA3}"/>
              </a:ext>
            </a:extLst>
          </p:cNvPr>
          <p:cNvGraphicFramePr>
            <a:graphicFrameLocks noGrp="1"/>
          </p:cNvGraphicFramePr>
          <p:nvPr>
            <p:extLst>
              <p:ext uri="{D42A27DB-BD31-4B8C-83A1-F6EECF244321}">
                <p14:modId xmlns:p14="http://schemas.microsoft.com/office/powerpoint/2010/main" val="4099431137"/>
              </p:ext>
            </p:extLst>
          </p:nvPr>
        </p:nvGraphicFramePr>
        <p:xfrm>
          <a:off x="731521" y="3325633"/>
          <a:ext cx="6885831" cy="3108960"/>
        </p:xfrm>
        <a:graphic>
          <a:graphicData uri="http://schemas.openxmlformats.org/drawingml/2006/table">
            <a:tbl>
              <a:tblPr/>
              <a:tblGrid>
                <a:gridCol w="2295277">
                  <a:extLst>
                    <a:ext uri="{9D8B030D-6E8A-4147-A177-3AD203B41FA5}">
                      <a16:colId xmlns:a16="http://schemas.microsoft.com/office/drawing/2014/main" val="3134155424"/>
                    </a:ext>
                  </a:extLst>
                </a:gridCol>
                <a:gridCol w="2295277">
                  <a:extLst>
                    <a:ext uri="{9D8B030D-6E8A-4147-A177-3AD203B41FA5}">
                      <a16:colId xmlns:a16="http://schemas.microsoft.com/office/drawing/2014/main" val="2267033862"/>
                    </a:ext>
                  </a:extLst>
                </a:gridCol>
                <a:gridCol w="2295277">
                  <a:extLst>
                    <a:ext uri="{9D8B030D-6E8A-4147-A177-3AD203B41FA5}">
                      <a16:colId xmlns:a16="http://schemas.microsoft.com/office/drawing/2014/main" val="4071732765"/>
                    </a:ext>
                  </a:extLst>
                </a:gridCol>
              </a:tblGrid>
              <a:tr h="0">
                <a:tc>
                  <a:txBody>
                    <a:bodyPr/>
                    <a:lstStyle/>
                    <a:p>
                      <a:pPr>
                        <a:buNone/>
                      </a:pPr>
                      <a:r>
                        <a:rPr lang="en-IN"/>
                        <a:t>Data Type</a:t>
                      </a:r>
                    </a:p>
                  </a:txBody>
                  <a:tcPr anchor="ctr">
                    <a:lnL>
                      <a:noFill/>
                    </a:lnL>
                    <a:lnR>
                      <a:noFill/>
                    </a:lnR>
                    <a:lnT>
                      <a:noFill/>
                    </a:lnT>
                    <a:lnB>
                      <a:noFill/>
                    </a:lnB>
                    <a:noFill/>
                  </a:tcPr>
                </a:tc>
                <a:tc>
                  <a:txBody>
                    <a:bodyPr/>
                    <a:lstStyle/>
                    <a:p>
                      <a:pPr>
                        <a:buNone/>
                      </a:pPr>
                      <a:r>
                        <a:rPr lang="en-IN"/>
                        <a:t>Factors / Variables</a:t>
                      </a:r>
                    </a:p>
                  </a:txBody>
                  <a:tcPr anchor="ctr">
                    <a:lnL>
                      <a:noFill/>
                    </a:lnL>
                    <a:lnR>
                      <a:noFill/>
                    </a:lnR>
                    <a:lnT>
                      <a:noFill/>
                    </a:lnT>
                    <a:lnB>
                      <a:noFill/>
                    </a:lnB>
                    <a:noFill/>
                  </a:tcPr>
                </a:tc>
                <a:tc>
                  <a:txBody>
                    <a:bodyPr/>
                    <a:lstStyle/>
                    <a:p>
                      <a:pPr>
                        <a:buNone/>
                      </a:pPr>
                      <a:r>
                        <a:rPr lang="en-IN" dirty="0"/>
                        <a:t>Data Source(s)</a:t>
                      </a:r>
                    </a:p>
                  </a:txBody>
                  <a:tcPr anchor="ctr">
                    <a:lnL>
                      <a:noFill/>
                    </a:lnL>
                    <a:lnR>
                      <a:noFill/>
                    </a:lnR>
                    <a:lnT>
                      <a:noFill/>
                    </a:lnT>
                    <a:lnB>
                      <a:noFill/>
                    </a:lnB>
                    <a:noFill/>
                  </a:tcPr>
                </a:tc>
                <a:extLst>
                  <a:ext uri="{0D108BD9-81ED-4DB2-BD59-A6C34878D82A}">
                    <a16:rowId xmlns:a16="http://schemas.microsoft.com/office/drawing/2014/main" val="291647216"/>
                  </a:ext>
                </a:extLst>
              </a:tr>
              <a:tr h="0">
                <a:tc>
                  <a:txBody>
                    <a:bodyPr/>
                    <a:lstStyle/>
                    <a:p>
                      <a:pPr>
                        <a:buNone/>
                      </a:pPr>
                      <a:r>
                        <a:rPr lang="en-IN" b="1" dirty="0"/>
                        <a:t>Static</a:t>
                      </a:r>
                      <a:endParaRPr lang="en-IN" dirty="0"/>
                    </a:p>
                  </a:txBody>
                  <a:tcPr anchor="ctr">
                    <a:lnL>
                      <a:noFill/>
                    </a:lnL>
                    <a:lnR>
                      <a:noFill/>
                    </a:lnR>
                    <a:lnT>
                      <a:noFill/>
                    </a:lnT>
                    <a:lnB>
                      <a:noFill/>
                    </a:lnB>
                    <a:noFill/>
                  </a:tcPr>
                </a:tc>
                <a:tc>
                  <a:txBody>
                    <a:bodyPr/>
                    <a:lstStyle/>
                    <a:p>
                      <a:pPr>
                        <a:buNone/>
                      </a:pPr>
                      <a:r>
                        <a:rPr lang="en-US"/>
                        <a:t>Fuel / Land Cover, Slope, Aspect, Proximity to Roads</a:t>
                      </a:r>
                    </a:p>
                  </a:txBody>
                  <a:tcPr anchor="ctr">
                    <a:lnL>
                      <a:noFill/>
                    </a:lnL>
                    <a:lnR>
                      <a:noFill/>
                    </a:lnR>
                    <a:lnT>
                      <a:noFill/>
                    </a:lnT>
                    <a:lnB>
                      <a:noFill/>
                    </a:lnB>
                    <a:noFill/>
                  </a:tcPr>
                </a:tc>
                <a:tc>
                  <a:txBody>
                    <a:bodyPr/>
                    <a:lstStyle/>
                    <a:p>
                      <a:pPr>
                        <a:buNone/>
                      </a:pPr>
                      <a:r>
                        <a:rPr lang="en-IN"/>
                        <a:t>LANDFIRE, SRTM DEM, OpenStreetMap</a:t>
                      </a:r>
                    </a:p>
                  </a:txBody>
                  <a:tcPr anchor="ctr">
                    <a:lnL>
                      <a:noFill/>
                    </a:lnL>
                    <a:lnR>
                      <a:noFill/>
                    </a:lnR>
                    <a:lnT>
                      <a:noFill/>
                    </a:lnT>
                    <a:lnB>
                      <a:noFill/>
                    </a:lnB>
                    <a:noFill/>
                  </a:tcPr>
                </a:tc>
                <a:extLst>
                  <a:ext uri="{0D108BD9-81ED-4DB2-BD59-A6C34878D82A}">
                    <a16:rowId xmlns:a16="http://schemas.microsoft.com/office/drawing/2014/main" val="981427526"/>
                  </a:ext>
                </a:extLst>
              </a:tr>
              <a:tr h="0">
                <a:tc>
                  <a:txBody>
                    <a:bodyPr/>
                    <a:lstStyle/>
                    <a:p>
                      <a:pPr>
                        <a:buNone/>
                      </a:pPr>
                      <a:r>
                        <a:rPr lang="en-IN" b="1"/>
                        <a:t>Dynamic</a:t>
                      </a:r>
                      <a:endParaRPr lang="en-IN"/>
                    </a:p>
                  </a:txBody>
                  <a:tcPr anchor="ctr">
                    <a:lnL>
                      <a:noFill/>
                    </a:lnL>
                    <a:lnR>
                      <a:noFill/>
                    </a:lnR>
                    <a:lnT>
                      <a:noFill/>
                    </a:lnT>
                    <a:lnB>
                      <a:noFill/>
                    </a:lnB>
                    <a:noFill/>
                  </a:tcPr>
                </a:tc>
                <a:tc>
                  <a:txBody>
                    <a:bodyPr/>
                    <a:lstStyle/>
                    <a:p>
                      <a:pPr>
                        <a:buNone/>
                      </a:pPr>
                      <a:r>
                        <a:rPr lang="en-US"/>
                        <a:t>Temperature, Relative Humidity, Wind Speed, Days Since Last Rain</a:t>
                      </a:r>
                    </a:p>
                  </a:txBody>
                  <a:tcPr anchor="ctr">
                    <a:lnL>
                      <a:noFill/>
                    </a:lnL>
                    <a:lnR>
                      <a:noFill/>
                    </a:lnR>
                    <a:lnT>
                      <a:noFill/>
                    </a:lnT>
                    <a:lnB>
                      <a:noFill/>
                    </a:lnB>
                    <a:noFill/>
                  </a:tcPr>
                </a:tc>
                <a:tc>
                  <a:txBody>
                    <a:bodyPr/>
                    <a:lstStyle/>
                    <a:p>
                      <a:pPr>
                        <a:buNone/>
                      </a:pPr>
                      <a:r>
                        <a:rPr lang="en-IN"/>
                        <a:t>GRIDMET Weather Dataset</a:t>
                      </a:r>
                    </a:p>
                  </a:txBody>
                  <a:tcPr anchor="ctr">
                    <a:lnL>
                      <a:noFill/>
                    </a:lnL>
                    <a:lnR>
                      <a:noFill/>
                    </a:lnR>
                    <a:lnT>
                      <a:noFill/>
                    </a:lnT>
                    <a:lnB>
                      <a:noFill/>
                    </a:lnB>
                    <a:noFill/>
                  </a:tcPr>
                </a:tc>
                <a:extLst>
                  <a:ext uri="{0D108BD9-81ED-4DB2-BD59-A6C34878D82A}">
                    <a16:rowId xmlns:a16="http://schemas.microsoft.com/office/drawing/2014/main" val="2697291866"/>
                  </a:ext>
                </a:extLst>
              </a:tr>
              <a:tr h="0">
                <a:tc>
                  <a:txBody>
                    <a:bodyPr/>
                    <a:lstStyle/>
                    <a:p>
                      <a:pPr>
                        <a:buNone/>
                      </a:pPr>
                      <a:r>
                        <a:rPr lang="en-IN" b="1"/>
                        <a:t>Target</a:t>
                      </a:r>
                      <a:endParaRPr lang="en-IN"/>
                    </a:p>
                  </a:txBody>
                  <a:tcPr anchor="ctr">
                    <a:lnL>
                      <a:noFill/>
                    </a:lnL>
                    <a:lnR>
                      <a:noFill/>
                    </a:lnR>
                    <a:lnT>
                      <a:noFill/>
                    </a:lnT>
                    <a:lnB>
                      <a:noFill/>
                    </a:lnB>
                    <a:noFill/>
                  </a:tcPr>
                </a:tc>
                <a:tc>
                  <a:txBody>
                    <a:bodyPr/>
                    <a:lstStyle/>
                    <a:p>
                      <a:pPr>
                        <a:buNone/>
                      </a:pPr>
                      <a:r>
                        <a:rPr lang="en-IN"/>
                        <a:t>Daily Fire Ignitions (0/1)</a:t>
                      </a:r>
                    </a:p>
                  </a:txBody>
                  <a:tcPr anchor="ctr">
                    <a:lnL>
                      <a:noFill/>
                    </a:lnL>
                    <a:lnR>
                      <a:noFill/>
                    </a:lnR>
                    <a:lnT>
                      <a:noFill/>
                    </a:lnT>
                    <a:lnB>
                      <a:noFill/>
                    </a:lnB>
                    <a:noFill/>
                  </a:tcPr>
                </a:tc>
                <a:tc>
                  <a:txBody>
                    <a:bodyPr/>
                    <a:lstStyle/>
                    <a:p>
                      <a:pPr>
                        <a:buNone/>
                      </a:pPr>
                      <a:r>
                        <a:rPr lang="en-IN" dirty="0"/>
                        <a:t>VIIRS / MODIS Active Fire Satellites</a:t>
                      </a:r>
                    </a:p>
                  </a:txBody>
                  <a:tcPr anchor="ctr">
                    <a:lnL>
                      <a:noFill/>
                    </a:lnL>
                    <a:lnR>
                      <a:noFill/>
                    </a:lnR>
                    <a:lnT>
                      <a:noFill/>
                    </a:lnT>
                    <a:lnB>
                      <a:noFill/>
                    </a:lnB>
                    <a:noFill/>
                  </a:tcPr>
                </a:tc>
                <a:extLst>
                  <a:ext uri="{0D108BD9-81ED-4DB2-BD59-A6C34878D82A}">
                    <a16:rowId xmlns:a16="http://schemas.microsoft.com/office/drawing/2014/main" val="2295674695"/>
                  </a:ext>
                </a:extLst>
              </a:tr>
            </a:tbl>
          </a:graphicData>
        </a:graphic>
      </p:graphicFrame>
      <p:pic>
        <p:nvPicPr>
          <p:cNvPr id="7" name="Picture 6">
            <a:extLst>
              <a:ext uri="{FF2B5EF4-FFF2-40B4-BE49-F238E27FC236}">
                <a16:creationId xmlns:a16="http://schemas.microsoft.com/office/drawing/2014/main" id="{F8C5DD87-9969-305F-85DC-C6EA292F2C07}"/>
              </a:ext>
            </a:extLst>
          </p:cNvPr>
          <p:cNvPicPr>
            <a:picLocks noChangeAspect="1"/>
          </p:cNvPicPr>
          <p:nvPr/>
        </p:nvPicPr>
        <p:blipFill>
          <a:blip r:embed="rId2"/>
          <a:stretch>
            <a:fillRect/>
          </a:stretch>
        </p:blipFill>
        <p:spPr>
          <a:xfrm>
            <a:off x="8294803" y="2122998"/>
            <a:ext cx="3578304" cy="346485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3000" b="1" dirty="0">
                <a:solidFill>
                  <a:srgbClr val="002060"/>
                </a:solidFill>
                <a:latin typeface="Segoe UI"/>
              </a:rPr>
              <a:t>Wildfire Susceptibility: Architectural Rationale (</a:t>
            </a:r>
            <a:r>
              <a:rPr sz="3000" b="1" dirty="0" err="1">
                <a:solidFill>
                  <a:srgbClr val="002060"/>
                </a:solidFill>
                <a:latin typeface="Segoe UI"/>
              </a:rPr>
              <a:t>XGBoost</a:t>
            </a:r>
            <a:r>
              <a:rPr sz="3000" b="1" dirty="0">
                <a:solidFill>
                  <a:srgbClr val="002060"/>
                </a:solidFill>
                <a:latin typeface="Segoe UI"/>
              </a:rPr>
              <a:t>)</a:t>
            </a:r>
          </a:p>
        </p:txBody>
      </p:sp>
      <p:sp>
        <p:nvSpPr>
          <p:cNvPr id="3" name="Content Placeholder 2"/>
          <p:cNvSpPr>
            <a:spLocks noGrp="1"/>
          </p:cNvSpPr>
          <p:nvPr>
            <p:ph idx="1"/>
          </p:nvPr>
        </p:nvSpPr>
        <p:spPr>
          <a:xfrm>
            <a:off x="457200" y="1600200"/>
            <a:ext cx="4989443" cy="4525963"/>
          </a:xfrm>
        </p:spPr>
        <p:txBody>
          <a:bodyPr/>
          <a:lstStyle/>
          <a:p>
            <a:r>
              <a:rPr sz="2200" dirty="0">
                <a:solidFill>
                  <a:srgbClr val="2D2D32"/>
                </a:solidFill>
                <a:latin typeface="Segoe UI"/>
              </a:rPr>
              <a:t>Challenge: Non-linear interactions + severe class imbalance.</a:t>
            </a:r>
          </a:p>
          <a:p>
            <a:r>
              <a:rPr sz="2200" dirty="0">
                <a:solidFill>
                  <a:srgbClr val="2D2D32"/>
                </a:solidFill>
                <a:latin typeface="Segoe UI"/>
              </a:rPr>
              <a:t>Model: </a:t>
            </a:r>
            <a:r>
              <a:rPr sz="2200" dirty="0" err="1">
                <a:solidFill>
                  <a:srgbClr val="2D2D32"/>
                </a:solidFill>
                <a:latin typeface="Segoe UI"/>
              </a:rPr>
              <a:t>XGBoost</a:t>
            </a:r>
            <a:r>
              <a:rPr sz="2200" dirty="0">
                <a:solidFill>
                  <a:srgbClr val="2D2D32"/>
                </a:solidFill>
                <a:latin typeface="Segoe UI"/>
              </a:rPr>
              <a:t> with </a:t>
            </a:r>
            <a:r>
              <a:rPr sz="2200" dirty="0" err="1">
                <a:solidFill>
                  <a:srgbClr val="2D2D32"/>
                </a:solidFill>
                <a:latin typeface="Segoe UI"/>
              </a:rPr>
              <a:t>scale_pos_weight</a:t>
            </a:r>
            <a:r>
              <a:rPr sz="2200" dirty="0">
                <a:solidFill>
                  <a:srgbClr val="2D2D32"/>
                </a:solidFill>
                <a:latin typeface="Segoe UI"/>
              </a:rPr>
              <a:t> for rare positive class.</a:t>
            </a:r>
          </a:p>
          <a:p>
            <a:r>
              <a:rPr sz="2200" dirty="0">
                <a:solidFill>
                  <a:srgbClr val="2D2D32"/>
                </a:solidFill>
                <a:latin typeface="Segoe UI"/>
              </a:rPr>
              <a:t>Captures interactions (e.g., dry pine + south-facing + high wind).</a:t>
            </a:r>
          </a:p>
        </p:txBody>
      </p:sp>
      <p:pic>
        <p:nvPicPr>
          <p:cNvPr id="6" name="Picture 5">
            <a:extLst>
              <a:ext uri="{FF2B5EF4-FFF2-40B4-BE49-F238E27FC236}">
                <a16:creationId xmlns:a16="http://schemas.microsoft.com/office/drawing/2014/main" id="{0176D0D6-B4DC-6289-5A5C-0AE3A336850B}"/>
              </a:ext>
            </a:extLst>
          </p:cNvPr>
          <p:cNvPicPr>
            <a:picLocks noChangeAspect="1"/>
          </p:cNvPicPr>
          <p:nvPr/>
        </p:nvPicPr>
        <p:blipFill>
          <a:blip r:embed="rId2"/>
          <a:stretch>
            <a:fillRect/>
          </a:stretch>
        </p:blipFill>
        <p:spPr>
          <a:xfrm>
            <a:off x="6666895" y="1600200"/>
            <a:ext cx="4039809" cy="406170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9116170" cy="1143000"/>
          </a:xfrm>
        </p:spPr>
        <p:txBody>
          <a:bodyPr/>
          <a:lstStyle/>
          <a:p>
            <a:r>
              <a:rPr sz="3000" b="1" dirty="0">
                <a:solidFill>
                  <a:srgbClr val="002060"/>
                </a:solidFill>
                <a:latin typeface="Segoe UI"/>
              </a:rPr>
              <a:t>Evaluation Deep Dive: Why AUC and F1-Score?</a:t>
            </a:r>
          </a:p>
        </p:txBody>
      </p:sp>
      <p:sp>
        <p:nvSpPr>
          <p:cNvPr id="3" name="Content Placeholder 2"/>
          <p:cNvSpPr>
            <a:spLocks noGrp="1"/>
          </p:cNvSpPr>
          <p:nvPr>
            <p:ph idx="1"/>
          </p:nvPr>
        </p:nvSpPr>
        <p:spPr>
          <a:xfrm>
            <a:off x="457200" y="1600200"/>
            <a:ext cx="7557715" cy="4525963"/>
          </a:xfrm>
        </p:spPr>
        <p:txBody>
          <a:bodyPr/>
          <a:lstStyle/>
          <a:p>
            <a:r>
              <a:rPr sz="2200" dirty="0">
                <a:solidFill>
                  <a:srgbClr val="2D2D32"/>
                </a:solidFill>
                <a:latin typeface="Segoe UI"/>
              </a:rPr>
              <a:t>Accuracy fails under rarity; AUC tests ranking ability.</a:t>
            </a:r>
          </a:p>
          <a:p>
            <a:r>
              <a:rPr sz="2200" dirty="0">
                <a:solidFill>
                  <a:srgbClr val="2D2D32"/>
                </a:solidFill>
                <a:latin typeface="Segoe UI"/>
              </a:rPr>
              <a:t>Operational thresholding → F1 balances precision/recall.</a:t>
            </a:r>
          </a:p>
          <a:p>
            <a:r>
              <a:rPr sz="2200" dirty="0">
                <a:solidFill>
                  <a:srgbClr val="2D2D32"/>
                </a:solidFill>
                <a:latin typeface="Segoe UI"/>
              </a:rPr>
              <a:t>Results: AUC ≈ 0.91; F1 ≈ 0.78.</a:t>
            </a:r>
          </a:p>
        </p:txBody>
      </p:sp>
      <p:pic>
        <p:nvPicPr>
          <p:cNvPr id="6" name="Picture 5">
            <a:extLst>
              <a:ext uri="{FF2B5EF4-FFF2-40B4-BE49-F238E27FC236}">
                <a16:creationId xmlns:a16="http://schemas.microsoft.com/office/drawing/2014/main" id="{28A425DB-F53B-F1E1-A961-EA15DA07AC2C}"/>
              </a:ext>
            </a:extLst>
          </p:cNvPr>
          <p:cNvPicPr>
            <a:picLocks noChangeAspect="1"/>
          </p:cNvPicPr>
          <p:nvPr/>
        </p:nvPicPr>
        <p:blipFill>
          <a:blip r:embed="rId2"/>
          <a:stretch>
            <a:fillRect/>
          </a:stretch>
        </p:blipFill>
        <p:spPr>
          <a:xfrm>
            <a:off x="4894559" y="2840963"/>
            <a:ext cx="6837066" cy="356930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3000" b="1" dirty="0">
                <a:solidFill>
                  <a:srgbClr val="002060"/>
                </a:solidFill>
                <a:latin typeface="Segoe UI"/>
              </a:rPr>
              <a:t>Wildfire Susceptibility: Model Explainability with SHAP</a:t>
            </a:r>
          </a:p>
        </p:txBody>
      </p:sp>
      <p:sp>
        <p:nvSpPr>
          <p:cNvPr id="3" name="Content Placeholder 2"/>
          <p:cNvSpPr>
            <a:spLocks noGrp="1"/>
          </p:cNvSpPr>
          <p:nvPr>
            <p:ph idx="1"/>
          </p:nvPr>
        </p:nvSpPr>
        <p:spPr>
          <a:xfrm>
            <a:off x="457199" y="1600200"/>
            <a:ext cx="9275197" cy="4525963"/>
          </a:xfrm>
        </p:spPr>
        <p:txBody>
          <a:bodyPr/>
          <a:lstStyle/>
          <a:p>
            <a:r>
              <a:rPr sz="2200" dirty="0">
                <a:solidFill>
                  <a:srgbClr val="2D2D32"/>
                </a:solidFill>
                <a:latin typeface="Segoe UI"/>
              </a:rPr>
              <a:t>Trust via SHAP</a:t>
            </a:r>
            <a:r>
              <a:rPr lang="en-IN" sz="1800" b="1" dirty="0"/>
              <a:t>(</a:t>
            </a:r>
            <a:r>
              <a:rPr lang="en-IN" sz="1800" b="1" dirty="0" err="1"/>
              <a:t>SHapley</a:t>
            </a:r>
            <a:r>
              <a:rPr lang="en-IN" sz="1800" b="1" dirty="0"/>
              <a:t> Additive </a:t>
            </a:r>
            <a:r>
              <a:rPr lang="en-IN" sz="1800" b="1" dirty="0" err="1"/>
              <a:t>exPlanations</a:t>
            </a:r>
            <a:r>
              <a:rPr lang="en-IN" sz="1800" b="1" dirty="0"/>
              <a:t>)</a:t>
            </a:r>
            <a:r>
              <a:rPr sz="2200" dirty="0">
                <a:solidFill>
                  <a:srgbClr val="2D2D32"/>
                </a:solidFill>
                <a:latin typeface="Segoe UI"/>
              </a:rPr>
              <a:t>: feature attributions per prediction.</a:t>
            </a:r>
          </a:p>
          <a:p>
            <a:r>
              <a:rPr sz="2200" dirty="0">
                <a:solidFill>
                  <a:srgbClr val="2D2D32"/>
                </a:solidFill>
                <a:latin typeface="Segoe UI"/>
              </a:rPr>
              <a:t>Example: Low humidity (+0.4), high winds (+0.2), near road (+0.1).</a:t>
            </a:r>
          </a:p>
        </p:txBody>
      </p:sp>
      <p:pic>
        <p:nvPicPr>
          <p:cNvPr id="6" name="Picture 5">
            <a:extLst>
              <a:ext uri="{FF2B5EF4-FFF2-40B4-BE49-F238E27FC236}">
                <a16:creationId xmlns:a16="http://schemas.microsoft.com/office/drawing/2014/main" id="{B6B2CBDA-F407-44A3-7A9B-0982C41489CE}"/>
              </a:ext>
            </a:extLst>
          </p:cNvPr>
          <p:cNvPicPr>
            <a:picLocks noChangeAspect="1"/>
          </p:cNvPicPr>
          <p:nvPr/>
        </p:nvPicPr>
        <p:blipFill>
          <a:blip r:embed="rId2"/>
          <a:stretch>
            <a:fillRect/>
          </a:stretch>
        </p:blipFill>
        <p:spPr>
          <a:xfrm>
            <a:off x="5812403" y="3078451"/>
            <a:ext cx="4845572" cy="336433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3000" b="1" dirty="0">
                <a:solidFill>
                  <a:srgbClr val="002060"/>
                </a:solidFill>
                <a:latin typeface="Segoe UI"/>
              </a:rPr>
              <a:t>Wildfire Susceptibility: From Model to Mission</a:t>
            </a:r>
          </a:p>
        </p:txBody>
      </p:sp>
      <p:sp>
        <p:nvSpPr>
          <p:cNvPr id="3" name="Content Placeholder 2"/>
          <p:cNvSpPr>
            <a:spLocks noGrp="1"/>
          </p:cNvSpPr>
          <p:nvPr>
            <p:ph idx="1"/>
          </p:nvPr>
        </p:nvSpPr>
        <p:spPr>
          <a:xfrm>
            <a:off x="457200" y="1687665"/>
            <a:ext cx="7517958" cy="4525963"/>
          </a:xfrm>
        </p:spPr>
        <p:txBody>
          <a:bodyPr>
            <a:normAutofit/>
          </a:bodyPr>
          <a:lstStyle/>
          <a:p>
            <a:r>
              <a:rPr lang="en-US" sz="2800" b="1" dirty="0"/>
              <a:t>The Product:</a:t>
            </a:r>
            <a:r>
              <a:rPr lang="en-US" sz="2800" dirty="0"/>
              <a:t> A dynamic, daily-updating web map accessible to fire management agencies.</a:t>
            </a:r>
          </a:p>
          <a:p>
            <a:r>
              <a:rPr lang="en-US" sz="2800" b="1" dirty="0"/>
              <a:t>Actionable Intelligence:</a:t>
            </a:r>
            <a:endParaRPr lang="en-US" sz="2800" dirty="0"/>
          </a:p>
          <a:p>
            <a:pPr lvl="1"/>
            <a:r>
              <a:rPr lang="en-US" sz="2400" b="1" dirty="0"/>
              <a:t>Strategic (Pre-positioning):</a:t>
            </a:r>
            <a:r>
              <a:rPr lang="en-US" sz="2400" dirty="0"/>
              <a:t> On a high-risk day, a fire engine and crew are moved from a low-risk area to a station bordering a predicted high-susceptibility zone.</a:t>
            </a:r>
          </a:p>
          <a:p>
            <a:pPr lvl="1"/>
            <a:r>
              <a:rPr lang="en-US" sz="2400" b="1" dirty="0"/>
              <a:t>Tactical (Patrols):</a:t>
            </a:r>
            <a:r>
              <a:rPr lang="en-US" sz="2400" dirty="0"/>
              <a:t> Air patrols are routed over the areas with the highest predicted susceptibility for rapid detection of new ignitions.</a:t>
            </a:r>
          </a:p>
        </p:txBody>
      </p:sp>
      <p:pic>
        <p:nvPicPr>
          <p:cNvPr id="6" name="Picture 5">
            <a:extLst>
              <a:ext uri="{FF2B5EF4-FFF2-40B4-BE49-F238E27FC236}">
                <a16:creationId xmlns:a16="http://schemas.microsoft.com/office/drawing/2014/main" id="{29056BBD-37C7-B38D-22EB-4FDEF17ECB2E}"/>
              </a:ext>
            </a:extLst>
          </p:cNvPr>
          <p:cNvPicPr>
            <a:picLocks noChangeAspect="1"/>
          </p:cNvPicPr>
          <p:nvPr/>
        </p:nvPicPr>
        <p:blipFill>
          <a:blip r:embed="rId2"/>
          <a:stretch>
            <a:fillRect/>
          </a:stretch>
        </p:blipFill>
        <p:spPr>
          <a:xfrm>
            <a:off x="7975158" y="2169854"/>
            <a:ext cx="3919334" cy="281561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3000" b="1" dirty="0">
                <a:solidFill>
                  <a:srgbClr val="002060"/>
                </a:solidFill>
                <a:latin typeface="Segoe UI"/>
              </a:rPr>
              <a:t>AQ: Data Engineering &amp; QC</a:t>
            </a:r>
          </a:p>
        </p:txBody>
      </p:sp>
      <p:sp>
        <p:nvSpPr>
          <p:cNvPr id="3" name="Content Placeholder 2"/>
          <p:cNvSpPr>
            <a:spLocks noGrp="1"/>
          </p:cNvSpPr>
          <p:nvPr>
            <p:ph idx="1"/>
          </p:nvPr>
        </p:nvSpPr>
        <p:spPr/>
        <p:txBody>
          <a:bodyPr/>
          <a:lstStyle/>
          <a:p>
            <a:r>
              <a:rPr sz="2200">
                <a:solidFill>
                  <a:srgbClr val="2D2D32"/>
                </a:solidFill>
                <a:latin typeface="Segoe UI"/>
              </a:rPr>
              <a:t>Temporal alignment across sources</a:t>
            </a:r>
          </a:p>
          <a:p>
            <a:r>
              <a:rPr sz="2200">
                <a:solidFill>
                  <a:srgbClr val="2D2D32"/>
                </a:solidFill>
                <a:latin typeface="Segoe UI"/>
              </a:rPr>
              <a:t>Spatial joins &amp; resampling</a:t>
            </a:r>
          </a:p>
          <a:p>
            <a:r>
              <a:rPr sz="2200">
                <a:solidFill>
                  <a:srgbClr val="2D2D32"/>
                </a:solidFill>
                <a:latin typeface="Segoe UI"/>
              </a:rPr>
              <a:t>Gap-filling &amp; masking</a:t>
            </a:r>
          </a:p>
          <a:p>
            <a:r>
              <a:rPr sz="2200">
                <a:solidFill>
                  <a:srgbClr val="2D2D32"/>
                </a:solidFill>
                <a:latin typeface="Segoe UI"/>
              </a:rPr>
              <a:t>Normalization/standardization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3000" b="1" dirty="0">
                <a:solidFill>
                  <a:srgbClr val="002060"/>
                </a:solidFill>
                <a:latin typeface="Segoe UI"/>
              </a:rPr>
              <a:t>AQ: Baselines, Ablations &amp; Uncertainty</a:t>
            </a:r>
          </a:p>
        </p:txBody>
      </p:sp>
      <p:sp>
        <p:nvSpPr>
          <p:cNvPr id="3" name="Content Placeholder 2"/>
          <p:cNvSpPr>
            <a:spLocks noGrp="1"/>
          </p:cNvSpPr>
          <p:nvPr>
            <p:ph idx="1"/>
          </p:nvPr>
        </p:nvSpPr>
        <p:spPr/>
        <p:txBody>
          <a:bodyPr/>
          <a:lstStyle/>
          <a:p>
            <a:r>
              <a:rPr sz="2200">
                <a:solidFill>
                  <a:srgbClr val="2D2D32"/>
                </a:solidFill>
                <a:latin typeface="Segoe UI"/>
              </a:rPr>
              <a:t>Persistence &amp; climatology baselines</a:t>
            </a:r>
          </a:p>
          <a:p>
            <a:r>
              <a:rPr sz="2200">
                <a:solidFill>
                  <a:srgbClr val="2D2D32"/>
                </a:solidFill>
                <a:latin typeface="Segoe UI"/>
              </a:rPr>
              <a:t>Ablations: remove satellite/roads/weather</a:t>
            </a:r>
          </a:p>
          <a:p>
            <a:r>
              <a:rPr sz="2200">
                <a:solidFill>
                  <a:srgbClr val="2D2D32"/>
                </a:solidFill>
                <a:latin typeface="Segoe UI"/>
              </a:rPr>
              <a:t>Monte Carlo dropout for uncertainty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3000" b="1" dirty="0">
                <a:solidFill>
                  <a:srgbClr val="002060"/>
                </a:solidFill>
                <a:latin typeface="Segoe UI"/>
              </a:rPr>
              <a:t>AQ: Bias &amp; Fairness</a:t>
            </a:r>
          </a:p>
        </p:txBody>
      </p:sp>
      <p:sp>
        <p:nvSpPr>
          <p:cNvPr id="3" name="Content Placeholder 2"/>
          <p:cNvSpPr>
            <a:spLocks noGrp="1"/>
          </p:cNvSpPr>
          <p:nvPr>
            <p:ph idx="1"/>
          </p:nvPr>
        </p:nvSpPr>
        <p:spPr/>
        <p:txBody>
          <a:bodyPr/>
          <a:lstStyle/>
          <a:p>
            <a:r>
              <a:rPr sz="2200">
                <a:solidFill>
                  <a:srgbClr val="2D2D32"/>
                </a:solidFill>
                <a:latin typeface="Segoe UI"/>
              </a:rPr>
              <a:t>Sensor placement bias</a:t>
            </a:r>
          </a:p>
          <a:p>
            <a:r>
              <a:rPr sz="2200">
                <a:solidFill>
                  <a:srgbClr val="2D2D32"/>
                </a:solidFill>
                <a:latin typeface="Segoe UI"/>
              </a:rPr>
              <a:t>Neighborhood exposure equity</a:t>
            </a:r>
          </a:p>
          <a:p>
            <a:r>
              <a:rPr sz="2200">
                <a:solidFill>
                  <a:srgbClr val="2D2D32"/>
                </a:solidFill>
                <a:latin typeface="Segoe UI"/>
              </a:rPr>
              <a:t>Communicating uncertainty to public</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3000">
                <a:solidFill>
                  <a:srgbClr val="19191C"/>
                </a:solidFill>
                <a:latin typeface="Segoe UI"/>
              </a:rPr>
              <a:t>Wildfire: Monitoring &amp; Drift</a:t>
            </a:r>
          </a:p>
        </p:txBody>
      </p:sp>
      <p:sp>
        <p:nvSpPr>
          <p:cNvPr id="3" name="Content Placeholder 2"/>
          <p:cNvSpPr>
            <a:spLocks noGrp="1"/>
          </p:cNvSpPr>
          <p:nvPr>
            <p:ph idx="1"/>
          </p:nvPr>
        </p:nvSpPr>
        <p:spPr/>
        <p:txBody>
          <a:bodyPr/>
          <a:lstStyle/>
          <a:p>
            <a:r>
              <a:rPr sz="2200">
                <a:solidFill>
                  <a:srgbClr val="2D2D32"/>
                </a:solidFill>
                <a:latin typeface="Segoe UI"/>
              </a:rPr>
              <a:t>Seasonal shift detection</a:t>
            </a:r>
          </a:p>
          <a:p>
            <a:r>
              <a:rPr sz="2200">
                <a:solidFill>
                  <a:srgbClr val="2D2D32"/>
                </a:solidFill>
                <a:latin typeface="Segoe UI"/>
              </a:rPr>
              <a:t>Model recalibration cadence</a:t>
            </a:r>
          </a:p>
          <a:p>
            <a:r>
              <a:rPr sz="2200">
                <a:solidFill>
                  <a:srgbClr val="2D2D32"/>
                </a:solidFill>
                <a:latin typeface="Segoe UI"/>
              </a:rPr>
              <a:t>Field feedback integration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3000">
                <a:solidFill>
                  <a:srgbClr val="19191C"/>
                </a:solidFill>
                <a:latin typeface="Segoe UI"/>
              </a:rPr>
              <a:t>Mini-Case: NO₂ Hotspot Dynamics</a:t>
            </a:r>
          </a:p>
        </p:txBody>
      </p:sp>
      <p:sp>
        <p:nvSpPr>
          <p:cNvPr id="3" name="Content Placeholder 2"/>
          <p:cNvSpPr>
            <a:spLocks noGrp="1"/>
          </p:cNvSpPr>
          <p:nvPr>
            <p:ph idx="1"/>
          </p:nvPr>
        </p:nvSpPr>
        <p:spPr/>
        <p:txBody>
          <a:bodyPr/>
          <a:lstStyle/>
          <a:p>
            <a:r>
              <a:rPr sz="2200">
                <a:solidFill>
                  <a:srgbClr val="2D2D32"/>
                </a:solidFill>
                <a:latin typeface="Segoe UI"/>
              </a:rPr>
              <a:t>Weekday/weekend signatures</a:t>
            </a:r>
          </a:p>
          <a:p>
            <a:r>
              <a:rPr sz="2200">
                <a:solidFill>
                  <a:srgbClr val="2D2D32"/>
                </a:solidFill>
                <a:latin typeface="Segoe UI"/>
              </a:rPr>
              <a:t>Industrial vs traffic attribution</a:t>
            </a:r>
          </a:p>
          <a:p>
            <a:r>
              <a:rPr sz="2200">
                <a:solidFill>
                  <a:srgbClr val="2D2D32"/>
                </a:solidFill>
                <a:latin typeface="Segoe UI"/>
              </a:rPr>
              <a:t>Policy what-if scenarios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222191" y="871251"/>
            <a:ext cx="3199567" cy="5383398"/>
          </a:xfrm>
          <a:prstGeom prst="rect">
            <a:avLst/>
          </a:prstGeom>
          <a:noFill/>
        </p:spPr>
        <p:txBody>
          <a:bodyPr wrap="square" rtlCol="0">
            <a:spAutoFit/>
          </a:bodyPr>
          <a:lstStyle/>
          <a:p>
            <a:r>
              <a:rPr lang="en-US" sz="34390">
                <a:ln w="28575" cmpd="sng">
                  <a:solidFill>
                    <a:schemeClr val="tx1"/>
                  </a:solidFill>
                  <a:prstDash val="solid"/>
                </a:ln>
                <a:solidFill>
                  <a:srgbClr val="FFFFFF"/>
                </a:solidFill>
                <a:effectLst>
                  <a:outerShdw dist="38100" sx="101000" sy="101000" algn="l" rotWithShape="0">
                    <a:prstClr val="black">
                      <a:alpha val="100000"/>
                    </a:prstClr>
                  </a:outerShdw>
                </a:effectLst>
                <a:latin typeface="Arial" panose="020B0604020202020204" pitchFamily="34" charset="0"/>
                <a:cs typeface="Arial" panose="020B0604020202020204" pitchFamily="34" charset="0"/>
              </a:rPr>
              <a:t>1</a:t>
            </a:r>
          </a:p>
        </p:txBody>
      </p:sp>
      <p:sp>
        <p:nvSpPr>
          <p:cNvPr id="5" name="Round Same Side Corner Rectangle 4"/>
          <p:cNvSpPr/>
          <p:nvPr/>
        </p:nvSpPr>
        <p:spPr>
          <a:xfrm rot="16200000">
            <a:off x="5983833" y="-1080666"/>
            <a:ext cx="3124021" cy="9287234"/>
          </a:xfrm>
          <a:prstGeom prst="round2SameRect">
            <a:avLst/>
          </a:prstGeom>
          <a:solidFill>
            <a:schemeClr val="bg1"/>
          </a:solidFill>
          <a:effectLst>
            <a:outerShdw blurRad="50800" dist="50800" dir="5400000" algn="ctr" rotWithShape="0">
              <a:schemeClr val="tx1">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vert="mongolianVert" rtlCol="0" anchor="ctr"/>
          <a:lstStyle/>
          <a:p>
            <a:pPr lvl="1"/>
            <a:r>
              <a:rPr lang="en-IN" sz="3200" b="1" dirty="0">
                <a:solidFill>
                  <a:srgbClr val="19191C"/>
                </a:solidFill>
                <a:latin typeface="Segoe UI"/>
              </a:rPr>
              <a:t>Environmental Monitoring and Management</a:t>
            </a:r>
            <a:endParaRPr lang="en-US" sz="3200" b="1" dirty="0">
              <a:solidFill>
                <a:schemeClr val="tx1"/>
              </a:solidFill>
            </a:endParaRPr>
          </a:p>
        </p:txBody>
      </p:sp>
      <p:sp>
        <p:nvSpPr>
          <p:cNvPr id="3" name="TextBox 2">
            <a:extLst>
              <a:ext uri="{FF2B5EF4-FFF2-40B4-BE49-F238E27FC236}">
                <a16:creationId xmlns:a16="http://schemas.microsoft.com/office/drawing/2014/main" id="{CC37D221-F748-3533-EBCE-2EB76F38A775}"/>
              </a:ext>
            </a:extLst>
          </p:cNvPr>
          <p:cNvSpPr txBox="1"/>
          <p:nvPr/>
        </p:nvSpPr>
        <p:spPr>
          <a:xfrm>
            <a:off x="3504537" y="3808185"/>
            <a:ext cx="6213944" cy="923330"/>
          </a:xfrm>
          <a:prstGeom prst="rect">
            <a:avLst/>
          </a:prstGeom>
          <a:noFill/>
        </p:spPr>
        <p:txBody>
          <a:bodyPr wrap="square">
            <a:spAutoFit/>
          </a:bodyPr>
          <a:lstStyle/>
          <a:p>
            <a:r>
              <a:rPr lang="en-US" sz="1800" dirty="0">
                <a:solidFill>
                  <a:srgbClr val="2D2D32"/>
                </a:solidFill>
                <a:latin typeface="Segoe UI"/>
              </a:rPr>
              <a:t>From Reactive Measurement to Proactive Prediction</a:t>
            </a:r>
          </a:p>
          <a:p>
            <a:r>
              <a:rPr lang="en-US" sz="1800" dirty="0">
                <a:solidFill>
                  <a:srgbClr val="2D2D32"/>
                </a:solidFill>
                <a:latin typeface="Segoe UI"/>
              </a:rPr>
              <a:t>Key: Hyper-local AQ nowcasting; wildfire ignition susceptibility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3000">
                <a:solidFill>
                  <a:srgbClr val="19191C"/>
                </a:solidFill>
                <a:latin typeface="Segoe UI"/>
              </a:rPr>
              <a:t>Mini-Case: Smoke Plume Advection</a:t>
            </a:r>
          </a:p>
        </p:txBody>
      </p:sp>
      <p:sp>
        <p:nvSpPr>
          <p:cNvPr id="3" name="Content Placeholder 2"/>
          <p:cNvSpPr>
            <a:spLocks noGrp="1"/>
          </p:cNvSpPr>
          <p:nvPr>
            <p:ph idx="1"/>
          </p:nvPr>
        </p:nvSpPr>
        <p:spPr/>
        <p:txBody>
          <a:bodyPr/>
          <a:lstStyle/>
          <a:p>
            <a:r>
              <a:rPr sz="2200">
                <a:solidFill>
                  <a:srgbClr val="2D2D32"/>
                </a:solidFill>
                <a:latin typeface="Segoe UI"/>
              </a:rPr>
              <a:t>Wind-driven dispersion</a:t>
            </a:r>
          </a:p>
          <a:p>
            <a:r>
              <a:rPr sz="2200">
                <a:solidFill>
                  <a:srgbClr val="2D2D32"/>
                </a:solidFill>
                <a:latin typeface="Segoe UI"/>
              </a:rPr>
              <a:t>Hybrid physical–ML coupling</a:t>
            </a:r>
          </a:p>
          <a:p>
            <a:r>
              <a:rPr sz="2200">
                <a:solidFill>
                  <a:srgbClr val="2D2D32"/>
                </a:solidFill>
                <a:latin typeface="Segoe UI"/>
              </a:rPr>
              <a:t>Event-based evaluation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3000">
                <a:solidFill>
                  <a:srgbClr val="19191C"/>
                </a:solidFill>
                <a:latin typeface="Segoe UI"/>
              </a:rPr>
              <a:t>Section 1 Discussion Prompts</a:t>
            </a:r>
          </a:p>
        </p:txBody>
      </p:sp>
      <p:sp>
        <p:nvSpPr>
          <p:cNvPr id="3" name="Content Placeholder 2"/>
          <p:cNvSpPr>
            <a:spLocks noGrp="1"/>
          </p:cNvSpPr>
          <p:nvPr>
            <p:ph idx="1"/>
          </p:nvPr>
        </p:nvSpPr>
        <p:spPr/>
        <p:txBody>
          <a:bodyPr/>
          <a:lstStyle/>
          <a:p>
            <a:r>
              <a:rPr sz="2200">
                <a:solidFill>
                  <a:srgbClr val="2D2D32"/>
                </a:solidFill>
                <a:latin typeface="Segoe UI"/>
              </a:rPr>
              <a:t>Which data gaps most limit accuracy?</a:t>
            </a:r>
          </a:p>
          <a:p>
            <a:r>
              <a:rPr sz="2200">
                <a:solidFill>
                  <a:srgbClr val="2D2D32"/>
                </a:solidFill>
                <a:latin typeface="Segoe UI"/>
              </a:rPr>
              <a:t>How to operationalize uncertainty?</a:t>
            </a:r>
          </a:p>
          <a:p>
            <a:r>
              <a:rPr sz="2200">
                <a:solidFill>
                  <a:srgbClr val="2D2D32"/>
                </a:solidFill>
                <a:latin typeface="Segoe UI"/>
              </a:rPr>
              <a:t>Next automation targets?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02A75-8B64-3F00-6271-034ACEFDAD93}"/>
            </a:ext>
          </a:extLst>
        </p:cNvPr>
        <p:cNvGrpSpPr/>
        <p:nvPr/>
      </p:nvGrpSpPr>
      <p:grpSpPr>
        <a:xfrm>
          <a:off x="0" y="0"/>
          <a:ext cx="0" cy="0"/>
          <a:chOff x="0" y="0"/>
          <a:chExt cx="0" cy="0"/>
        </a:xfrm>
      </p:grpSpPr>
      <p:sp>
        <p:nvSpPr>
          <p:cNvPr id="4" name="Text Box 3">
            <a:extLst>
              <a:ext uri="{FF2B5EF4-FFF2-40B4-BE49-F238E27FC236}">
                <a16:creationId xmlns:a16="http://schemas.microsoft.com/office/drawing/2014/main" id="{49C8947F-90F9-4580-0110-34094B7C22F9}"/>
              </a:ext>
            </a:extLst>
          </p:cNvPr>
          <p:cNvSpPr txBox="1"/>
          <p:nvPr/>
        </p:nvSpPr>
        <p:spPr>
          <a:xfrm>
            <a:off x="222191" y="871251"/>
            <a:ext cx="3199567" cy="5383398"/>
          </a:xfrm>
          <a:prstGeom prst="rect">
            <a:avLst/>
          </a:prstGeom>
          <a:noFill/>
        </p:spPr>
        <p:txBody>
          <a:bodyPr wrap="square" rtlCol="0">
            <a:spAutoFit/>
          </a:bodyPr>
          <a:lstStyle/>
          <a:p>
            <a:r>
              <a:rPr lang="en-US" sz="34390" dirty="0">
                <a:ln w="28575" cmpd="sng">
                  <a:solidFill>
                    <a:schemeClr val="tx1"/>
                  </a:solidFill>
                  <a:prstDash val="solid"/>
                </a:ln>
                <a:solidFill>
                  <a:srgbClr val="FFFFFF"/>
                </a:solidFill>
                <a:effectLst>
                  <a:outerShdw dist="38100" sx="101000" sy="101000" algn="l" rotWithShape="0">
                    <a:prstClr val="black">
                      <a:alpha val="100000"/>
                    </a:prstClr>
                  </a:outerShdw>
                </a:effectLst>
                <a:latin typeface="Arial" panose="020B0604020202020204" pitchFamily="34" charset="0"/>
                <a:cs typeface="Arial" panose="020B0604020202020204" pitchFamily="34" charset="0"/>
              </a:rPr>
              <a:t>2</a:t>
            </a:r>
          </a:p>
        </p:txBody>
      </p:sp>
      <p:sp>
        <p:nvSpPr>
          <p:cNvPr id="5" name="Round Same Side Corner Rectangle 4">
            <a:extLst>
              <a:ext uri="{FF2B5EF4-FFF2-40B4-BE49-F238E27FC236}">
                <a16:creationId xmlns:a16="http://schemas.microsoft.com/office/drawing/2014/main" id="{B1DA9521-6A6D-E0C7-E0F7-418BF84C62A4}"/>
              </a:ext>
            </a:extLst>
          </p:cNvPr>
          <p:cNvSpPr/>
          <p:nvPr/>
        </p:nvSpPr>
        <p:spPr>
          <a:xfrm rot="16200000">
            <a:off x="6198518" y="-865981"/>
            <a:ext cx="3124021" cy="8857863"/>
          </a:xfrm>
          <a:prstGeom prst="round2SameRect">
            <a:avLst/>
          </a:prstGeom>
          <a:solidFill>
            <a:schemeClr val="bg1"/>
          </a:solidFill>
          <a:effectLst>
            <a:outerShdw blurRad="50800" dist="50800" dir="5400000" algn="ctr" rotWithShape="0">
              <a:schemeClr val="tx1">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vert="mongolianVert" rtlCol="0" anchor="ctr"/>
          <a:lstStyle/>
          <a:p>
            <a:pPr lvl="1"/>
            <a:r>
              <a:rPr lang="en-US" sz="3200" b="1" dirty="0">
                <a:solidFill>
                  <a:srgbClr val="19191C"/>
                </a:solidFill>
                <a:latin typeface="Segoe UI"/>
              </a:rPr>
              <a:t>U</a:t>
            </a:r>
            <a:r>
              <a:rPr lang="en-IN" sz="3200" b="1" dirty="0" err="1">
                <a:solidFill>
                  <a:srgbClr val="19191C"/>
                </a:solidFill>
                <a:latin typeface="Segoe UI"/>
              </a:rPr>
              <a:t>rban</a:t>
            </a:r>
            <a:r>
              <a:rPr lang="en-IN" sz="3200" b="1" dirty="0">
                <a:solidFill>
                  <a:srgbClr val="19191C"/>
                </a:solidFill>
                <a:latin typeface="Segoe UI"/>
              </a:rPr>
              <a:t> and Regional Planning</a:t>
            </a:r>
            <a:endParaRPr lang="en-US" sz="3200" b="1" dirty="0">
              <a:solidFill>
                <a:schemeClr val="tx1"/>
              </a:solidFill>
            </a:endParaRPr>
          </a:p>
        </p:txBody>
      </p:sp>
      <p:sp>
        <p:nvSpPr>
          <p:cNvPr id="3" name="TextBox 2">
            <a:extLst>
              <a:ext uri="{FF2B5EF4-FFF2-40B4-BE49-F238E27FC236}">
                <a16:creationId xmlns:a16="http://schemas.microsoft.com/office/drawing/2014/main" id="{B3D756EF-DD92-CD1B-FE08-98650E8FF486}"/>
              </a:ext>
            </a:extLst>
          </p:cNvPr>
          <p:cNvSpPr txBox="1"/>
          <p:nvPr/>
        </p:nvSpPr>
        <p:spPr>
          <a:xfrm>
            <a:off x="3504537" y="3808185"/>
            <a:ext cx="6213944" cy="646331"/>
          </a:xfrm>
          <a:prstGeom prst="rect">
            <a:avLst/>
          </a:prstGeom>
          <a:noFill/>
        </p:spPr>
        <p:txBody>
          <a:bodyPr wrap="square">
            <a:spAutoFit/>
          </a:bodyPr>
          <a:lstStyle/>
          <a:p>
            <a:r>
              <a:rPr lang="en-US" dirty="0">
                <a:solidFill>
                  <a:srgbClr val="2D2D32"/>
                </a:solidFill>
                <a:latin typeface="Segoe UI"/>
              </a:rPr>
              <a:t>Building Data-Driven, Resilient, and Sustainable Cities</a:t>
            </a:r>
          </a:p>
          <a:p>
            <a:r>
              <a:rPr lang="en-US" dirty="0">
                <a:solidFill>
                  <a:srgbClr val="2D2D32"/>
                </a:solidFill>
                <a:latin typeface="Segoe UI"/>
              </a:rPr>
              <a:t>Automated LULC; near-real-time damage assessment</a:t>
            </a:r>
          </a:p>
        </p:txBody>
      </p:sp>
    </p:spTree>
    <p:extLst>
      <p:ext uri="{BB962C8B-B14F-4D97-AF65-F5344CB8AC3E}">
        <p14:creationId xmlns:p14="http://schemas.microsoft.com/office/powerpoint/2010/main" val="2083548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3000" b="1" dirty="0">
                <a:solidFill>
                  <a:srgbClr val="002060"/>
                </a:solidFill>
                <a:latin typeface="Segoe UI"/>
              </a:rPr>
              <a:t>Case Study 3: Automated LULC Mapping for Zoning Compliance</a:t>
            </a:r>
          </a:p>
        </p:txBody>
      </p:sp>
      <p:sp>
        <p:nvSpPr>
          <p:cNvPr id="3" name="Content Placeholder 2"/>
          <p:cNvSpPr>
            <a:spLocks noGrp="1"/>
          </p:cNvSpPr>
          <p:nvPr>
            <p:ph idx="1"/>
          </p:nvPr>
        </p:nvSpPr>
        <p:spPr>
          <a:xfrm>
            <a:off x="457200" y="1600200"/>
            <a:ext cx="6150334" cy="4525963"/>
          </a:xfrm>
        </p:spPr>
        <p:txBody>
          <a:bodyPr>
            <a:normAutofit/>
          </a:bodyPr>
          <a:lstStyle/>
          <a:p>
            <a:r>
              <a:rPr lang="en-US" sz="2400" b="1" dirty="0"/>
              <a:t>Problem Statement:</a:t>
            </a:r>
            <a:r>
              <a:rPr lang="en-US" sz="2400" dirty="0"/>
              <a:t> Urban zoning plans are legal documents, but verifying compliance over a large city is a slow, manual, and expensive process. How can we use AI to automate the creation of a high-fidelity LULC map to flag potential zoning violations?</a:t>
            </a:r>
          </a:p>
          <a:p>
            <a:r>
              <a:rPr lang="en-US" sz="2400" b="1" dirty="0"/>
              <a:t>Societal Objective:</a:t>
            </a:r>
            <a:r>
              <a:rPr lang="en-US" sz="2400" dirty="0"/>
              <a:t> Ensure fair and consistent enforcement of zoning laws, accelerate planning cycles, and create a dynamic baseline for understanding urban development patterns.</a:t>
            </a:r>
          </a:p>
        </p:txBody>
      </p:sp>
      <p:pic>
        <p:nvPicPr>
          <p:cNvPr id="6" name="Picture 5">
            <a:extLst>
              <a:ext uri="{FF2B5EF4-FFF2-40B4-BE49-F238E27FC236}">
                <a16:creationId xmlns:a16="http://schemas.microsoft.com/office/drawing/2014/main" id="{288E8C64-5D78-EAD5-AF65-10FA5FB245AC}"/>
              </a:ext>
            </a:extLst>
          </p:cNvPr>
          <p:cNvPicPr>
            <a:picLocks noChangeAspect="1"/>
          </p:cNvPicPr>
          <p:nvPr/>
        </p:nvPicPr>
        <p:blipFill>
          <a:blip r:embed="rId2"/>
          <a:stretch>
            <a:fillRect/>
          </a:stretch>
        </p:blipFill>
        <p:spPr>
          <a:xfrm>
            <a:off x="7069255" y="2271205"/>
            <a:ext cx="4424126" cy="288808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BFA4F-70D2-0FF2-0B07-46450188AB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4AB70F-B099-DC68-C984-95527B04DA23}"/>
              </a:ext>
            </a:extLst>
          </p:cNvPr>
          <p:cNvSpPr>
            <a:spLocks noGrp="1"/>
          </p:cNvSpPr>
          <p:nvPr>
            <p:ph type="title"/>
          </p:nvPr>
        </p:nvSpPr>
        <p:spPr>
          <a:xfrm>
            <a:off x="457199" y="274638"/>
            <a:ext cx="9640957" cy="1143000"/>
          </a:xfrm>
        </p:spPr>
        <p:txBody>
          <a:bodyPr>
            <a:normAutofit fontScale="90000"/>
          </a:bodyPr>
          <a:lstStyle/>
          <a:p>
            <a:r>
              <a:rPr lang="en-US" b="1" dirty="0">
                <a:solidFill>
                  <a:srgbClr val="002060"/>
                </a:solidFill>
              </a:rPr>
              <a:t>LULC: The Geo-Informatics Data Stack &amp; The Labeling Bottleneck</a:t>
            </a:r>
            <a:endParaRPr sz="3000" dirty="0">
              <a:solidFill>
                <a:srgbClr val="002060"/>
              </a:solidFill>
              <a:latin typeface="Segoe UI"/>
            </a:endParaRPr>
          </a:p>
        </p:txBody>
      </p:sp>
      <p:sp>
        <p:nvSpPr>
          <p:cNvPr id="6" name="Content Placeholder 2">
            <a:extLst>
              <a:ext uri="{FF2B5EF4-FFF2-40B4-BE49-F238E27FC236}">
                <a16:creationId xmlns:a16="http://schemas.microsoft.com/office/drawing/2014/main" id="{190FCF97-ADC1-6EB7-CC1B-366141E1536E}"/>
              </a:ext>
            </a:extLst>
          </p:cNvPr>
          <p:cNvSpPr>
            <a:spLocks noGrp="1"/>
          </p:cNvSpPr>
          <p:nvPr>
            <p:ph idx="1"/>
          </p:nvPr>
        </p:nvSpPr>
        <p:spPr>
          <a:xfrm>
            <a:off x="457200" y="1989814"/>
            <a:ext cx="6380922" cy="4525963"/>
          </a:xfrm>
        </p:spPr>
        <p:txBody>
          <a:bodyPr>
            <a:normAutofit fontScale="70000" lnSpcReduction="20000"/>
          </a:bodyPr>
          <a:lstStyle/>
          <a:p>
            <a:r>
              <a:rPr lang="en-US" b="1" dirty="0"/>
              <a:t>Concept:</a:t>
            </a:r>
            <a:r>
              <a:rPr lang="en-US" dirty="0"/>
              <a:t> The performance of any deep learning model is capped by the quality and quantity of its training data. For segmentation, this is a major challenge.</a:t>
            </a:r>
          </a:p>
          <a:p>
            <a:r>
              <a:rPr lang="en-US" b="1" dirty="0"/>
              <a:t>Data:</a:t>
            </a:r>
            <a:endParaRPr lang="en-US" dirty="0"/>
          </a:p>
          <a:p>
            <a:pPr lvl="1"/>
            <a:r>
              <a:rPr lang="en-US" b="1" dirty="0"/>
              <a:t>Input Imagery:</a:t>
            </a:r>
            <a:r>
              <a:rPr lang="en-US" dirty="0"/>
              <a:t> 0.3m resolution, 4-band (R,G,B, NIR) aerial imagery.</a:t>
            </a:r>
          </a:p>
          <a:p>
            <a:pPr lvl="1"/>
            <a:r>
              <a:rPr lang="en-US" b="1" dirty="0"/>
              <a:t>Training Data (The Bottleneck):</a:t>
            </a:r>
            <a:r>
              <a:rPr lang="en-US" dirty="0"/>
              <a:t> A manually digitized, pixel-perfect segmentation mask for several representative areas of the city. Creating this is extremely labor-intensive.</a:t>
            </a:r>
          </a:p>
          <a:p>
            <a:r>
              <a:rPr lang="en-US" b="1" dirty="0"/>
              <a:t>Classes:</a:t>
            </a:r>
            <a:r>
              <a:rPr lang="en-US" dirty="0"/>
              <a:t> Single-Family Residential, Multi-Family Residential, Commercial, Industrial, Park/Greenspace, Impervious Surface (Roads/Parking).</a:t>
            </a:r>
          </a:p>
        </p:txBody>
      </p:sp>
      <p:pic>
        <p:nvPicPr>
          <p:cNvPr id="8" name="Picture 7">
            <a:extLst>
              <a:ext uri="{FF2B5EF4-FFF2-40B4-BE49-F238E27FC236}">
                <a16:creationId xmlns:a16="http://schemas.microsoft.com/office/drawing/2014/main" id="{264716BD-7C05-8042-90AF-C15D38500CCA}"/>
              </a:ext>
            </a:extLst>
          </p:cNvPr>
          <p:cNvPicPr>
            <a:picLocks noChangeAspect="1"/>
          </p:cNvPicPr>
          <p:nvPr/>
        </p:nvPicPr>
        <p:blipFill>
          <a:blip r:embed="rId2"/>
          <a:stretch>
            <a:fillRect/>
          </a:stretch>
        </p:blipFill>
        <p:spPr>
          <a:xfrm>
            <a:off x="7243947" y="1989814"/>
            <a:ext cx="3882382" cy="3232565"/>
          </a:xfrm>
          <a:prstGeom prst="rect">
            <a:avLst/>
          </a:prstGeom>
        </p:spPr>
      </p:pic>
    </p:spTree>
    <p:extLst>
      <p:ext uri="{BB962C8B-B14F-4D97-AF65-F5344CB8AC3E}">
        <p14:creationId xmlns:p14="http://schemas.microsoft.com/office/powerpoint/2010/main" val="14131029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3000">
                <a:solidFill>
                  <a:srgbClr val="19191C"/>
                </a:solidFill>
                <a:latin typeface="Segoe UI"/>
              </a:rPr>
              <a:t>LULC: Data Stack &amp; The Labeling Bottleneck</a:t>
            </a:r>
          </a:p>
        </p:txBody>
      </p:sp>
      <p:graphicFrame>
        <p:nvGraphicFramePr>
          <p:cNvPr id="4" name="Table 3"/>
          <p:cNvGraphicFramePr>
            <a:graphicFrameLocks noGrp="1"/>
          </p:cNvGraphicFramePr>
          <p:nvPr/>
        </p:nvGraphicFramePr>
        <p:xfrm>
          <a:off x="457200" y="1645920"/>
          <a:ext cx="10972800" cy="4114800"/>
        </p:xfrm>
        <a:graphic>
          <a:graphicData uri="http://schemas.openxmlformats.org/drawingml/2006/table">
            <a:tbl>
              <a:tblPr firstRow="1" bandRow="1">
                <a:tableStyleId>{5C22544A-7EE6-4342-B048-85BDC9FD1C3A}</a:tableStyleId>
              </a:tblPr>
              <a:tblGrid>
                <a:gridCol w="3200400">
                  <a:extLst>
                    <a:ext uri="{9D8B030D-6E8A-4147-A177-3AD203B41FA5}">
                      <a16:colId xmlns:a16="http://schemas.microsoft.com/office/drawing/2014/main" val="20000"/>
                    </a:ext>
                  </a:extLst>
                </a:gridCol>
                <a:gridCol w="7772400">
                  <a:extLst>
                    <a:ext uri="{9D8B030D-6E8A-4147-A177-3AD203B41FA5}">
                      <a16:colId xmlns:a16="http://schemas.microsoft.com/office/drawing/2014/main" val="20001"/>
                    </a:ext>
                  </a:extLst>
                </a:gridCol>
              </a:tblGrid>
              <a:tr h="1028700">
                <a:tc>
                  <a:txBody>
                    <a:bodyPr/>
                    <a:lstStyle/>
                    <a:p>
                      <a:r>
                        <a:rPr sz="1800" b="1">
                          <a:solidFill>
                            <a:srgbClr val="2D2D32"/>
                          </a:solidFill>
                          <a:latin typeface="Segoe UI"/>
                        </a:rPr>
                        <a:t>Item</a:t>
                      </a:r>
                    </a:p>
                  </a:txBody>
                  <a:tcPr/>
                </a:tc>
                <a:tc>
                  <a:txBody>
                    <a:bodyPr/>
                    <a:lstStyle/>
                    <a:p>
                      <a:r>
                        <a:rPr sz="1800" b="1">
                          <a:solidFill>
                            <a:srgbClr val="2D2D32"/>
                          </a:solidFill>
                          <a:latin typeface="Segoe UI"/>
                        </a:rPr>
                        <a:t>Details</a:t>
                      </a:r>
                    </a:p>
                  </a:txBody>
                  <a:tcPr/>
                </a:tc>
                <a:extLst>
                  <a:ext uri="{0D108BD9-81ED-4DB2-BD59-A6C34878D82A}">
                    <a16:rowId xmlns:a16="http://schemas.microsoft.com/office/drawing/2014/main" val="10000"/>
                  </a:ext>
                </a:extLst>
              </a:tr>
              <a:tr h="1028700">
                <a:tc>
                  <a:txBody>
                    <a:bodyPr/>
                    <a:lstStyle/>
                    <a:p>
                      <a:r>
                        <a:rPr sz="1600">
                          <a:solidFill>
                            <a:srgbClr val="2D2D32"/>
                          </a:solidFill>
                          <a:latin typeface="Segoe UI"/>
                        </a:rPr>
                        <a:t>Input Imagery</a:t>
                      </a:r>
                    </a:p>
                  </a:txBody>
                  <a:tcPr/>
                </a:tc>
                <a:tc>
                  <a:txBody>
                    <a:bodyPr/>
                    <a:lstStyle/>
                    <a:p>
                      <a:r>
                        <a:rPr sz="1600">
                          <a:solidFill>
                            <a:srgbClr val="2D2D32"/>
                          </a:solidFill>
                          <a:latin typeface="Segoe UI"/>
                        </a:rPr>
                        <a:t>0.3m, 4-band (RGB+NIR) aerial imagery</a:t>
                      </a:r>
                    </a:p>
                  </a:txBody>
                  <a:tcPr/>
                </a:tc>
                <a:extLst>
                  <a:ext uri="{0D108BD9-81ED-4DB2-BD59-A6C34878D82A}">
                    <a16:rowId xmlns:a16="http://schemas.microsoft.com/office/drawing/2014/main" val="10001"/>
                  </a:ext>
                </a:extLst>
              </a:tr>
              <a:tr h="1028700">
                <a:tc>
                  <a:txBody>
                    <a:bodyPr/>
                    <a:lstStyle/>
                    <a:p>
                      <a:r>
                        <a:rPr sz="1600">
                          <a:solidFill>
                            <a:srgbClr val="2D2D32"/>
                          </a:solidFill>
                          <a:latin typeface="Segoe UI"/>
                        </a:rPr>
                        <a:t>Training Data (Bottleneck)</a:t>
                      </a:r>
                    </a:p>
                  </a:txBody>
                  <a:tcPr/>
                </a:tc>
                <a:tc>
                  <a:txBody>
                    <a:bodyPr/>
                    <a:lstStyle/>
                    <a:p>
                      <a:r>
                        <a:rPr sz="1600">
                          <a:solidFill>
                            <a:srgbClr val="2D2D32"/>
                          </a:solidFill>
                          <a:latin typeface="Segoe UI"/>
                        </a:rPr>
                        <a:t>Pixel-perfect masks for representative areas (labor-intensive)</a:t>
                      </a:r>
                    </a:p>
                  </a:txBody>
                  <a:tcPr/>
                </a:tc>
                <a:extLst>
                  <a:ext uri="{0D108BD9-81ED-4DB2-BD59-A6C34878D82A}">
                    <a16:rowId xmlns:a16="http://schemas.microsoft.com/office/drawing/2014/main" val="10002"/>
                  </a:ext>
                </a:extLst>
              </a:tr>
              <a:tr h="1028700">
                <a:tc>
                  <a:txBody>
                    <a:bodyPr/>
                    <a:lstStyle/>
                    <a:p>
                      <a:r>
                        <a:rPr sz="1600">
                          <a:solidFill>
                            <a:srgbClr val="2D2D32"/>
                          </a:solidFill>
                          <a:latin typeface="Segoe UI"/>
                        </a:rPr>
                        <a:t>Classes</a:t>
                      </a:r>
                    </a:p>
                  </a:txBody>
                  <a:tcPr/>
                </a:tc>
                <a:tc>
                  <a:txBody>
                    <a:bodyPr/>
                    <a:lstStyle/>
                    <a:p>
                      <a:r>
                        <a:rPr sz="1600">
                          <a:solidFill>
                            <a:srgbClr val="2D2D32"/>
                          </a:solidFill>
                          <a:latin typeface="Segoe UI"/>
                        </a:rPr>
                        <a:t>SFR, MFR, Commercial, Industrial, Park/Greenspace, Impervious (Roads/Parking)</a:t>
                      </a:r>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589" y="12245"/>
            <a:ext cx="8229600" cy="1143000"/>
          </a:xfrm>
        </p:spPr>
        <p:txBody>
          <a:bodyPr/>
          <a:lstStyle/>
          <a:p>
            <a:r>
              <a:rPr sz="3000" b="1" dirty="0">
                <a:solidFill>
                  <a:srgbClr val="002060"/>
                </a:solidFill>
                <a:latin typeface="Segoe UI"/>
              </a:rPr>
              <a:t>LULC: Architectural Rationale</a:t>
            </a:r>
          </a:p>
        </p:txBody>
      </p:sp>
      <p:sp>
        <p:nvSpPr>
          <p:cNvPr id="3" name="Content Placeholder 2"/>
          <p:cNvSpPr>
            <a:spLocks noGrp="1"/>
          </p:cNvSpPr>
          <p:nvPr>
            <p:ph idx="1"/>
          </p:nvPr>
        </p:nvSpPr>
        <p:spPr>
          <a:xfrm>
            <a:off x="457201" y="1250661"/>
            <a:ext cx="7223760" cy="4525963"/>
          </a:xfrm>
        </p:spPr>
        <p:txBody>
          <a:bodyPr>
            <a:normAutofit fontScale="77500" lnSpcReduction="20000"/>
          </a:bodyPr>
          <a:lstStyle/>
          <a:p>
            <a:r>
              <a:rPr lang="en-US" sz="2400" b="1" dirty="0"/>
              <a:t>Problem Decomposition:</a:t>
            </a:r>
            <a:r>
              <a:rPr lang="en-US" sz="2400" dirty="0"/>
              <a:t> We need a model that produces a dense, pixel-level prediction. It must understand both local texture (e.g., the texture of a shingled roof) and global context (e.g., a collection of houses and yards forms a residential neighborhood).</a:t>
            </a:r>
          </a:p>
          <a:p>
            <a:r>
              <a:rPr lang="en-US" sz="2400" b="1" dirty="0"/>
              <a:t>Rejected Alternative:</a:t>
            </a:r>
            <a:r>
              <a:rPr lang="en-US" sz="2400" dirty="0"/>
              <a:t> A simple CNN for classification of image tiles is insufficient because it doesn't produce a clean boundary for each feature.</a:t>
            </a:r>
          </a:p>
          <a:p>
            <a:pPr marL="0" indent="0">
              <a:buNone/>
            </a:pPr>
            <a:endParaRPr lang="en-US" sz="2400" dirty="0"/>
          </a:p>
          <a:p>
            <a:r>
              <a:rPr lang="en-US" sz="2400" b="1" dirty="0"/>
              <a:t>Model Choice:</a:t>
            </a:r>
            <a:r>
              <a:rPr lang="en-US" sz="2400" dirty="0"/>
              <a:t> A </a:t>
            </a:r>
            <a:r>
              <a:rPr lang="en-US" sz="2400" b="1" dirty="0"/>
              <a:t>U-Net architecture with a pre-trained EfficientNetB4 encoder</a:t>
            </a:r>
            <a:r>
              <a:rPr lang="en-US" sz="2400" dirty="0"/>
              <a:t>.</a:t>
            </a:r>
          </a:p>
          <a:p>
            <a:r>
              <a:rPr lang="en-US" sz="2400" b="1" dirty="0"/>
              <a:t>Why:</a:t>
            </a:r>
            <a:endParaRPr lang="en-US" sz="2400" dirty="0"/>
          </a:p>
          <a:p>
            <a:pPr lvl="1"/>
            <a:r>
              <a:rPr lang="en-US" sz="2000" b="1" dirty="0"/>
              <a:t>U-Net:</a:t>
            </a:r>
            <a:r>
              <a:rPr lang="en-US" sz="2000" dirty="0"/>
              <a:t> The standard for semantic segmentation, its skip connections are crucial for preserving fine-grained spatial detail.</a:t>
            </a:r>
          </a:p>
          <a:p>
            <a:pPr lvl="1"/>
            <a:r>
              <a:rPr lang="en-US" sz="2000" b="1" dirty="0"/>
              <a:t>Transfer Learning (EfficientNetB4):</a:t>
            </a:r>
            <a:r>
              <a:rPr lang="en-US" sz="2000" dirty="0"/>
              <a:t> Instead of a random encoder, we use one pre-trained on ImageNet. This allows the model to leverage a powerful, pre-existing understanding of visual features, dramatically reducing the amount of labeled data we need to create.</a:t>
            </a:r>
          </a:p>
        </p:txBody>
      </p:sp>
      <p:pic>
        <p:nvPicPr>
          <p:cNvPr id="6" name="Picture 5">
            <a:extLst>
              <a:ext uri="{FF2B5EF4-FFF2-40B4-BE49-F238E27FC236}">
                <a16:creationId xmlns:a16="http://schemas.microsoft.com/office/drawing/2014/main" id="{3FB3EBFD-A3A2-1B09-8E8C-38FC7F940524}"/>
              </a:ext>
            </a:extLst>
          </p:cNvPr>
          <p:cNvPicPr>
            <a:picLocks noChangeAspect="1"/>
          </p:cNvPicPr>
          <p:nvPr/>
        </p:nvPicPr>
        <p:blipFill>
          <a:blip r:embed="rId2"/>
          <a:stretch>
            <a:fillRect/>
          </a:stretch>
        </p:blipFill>
        <p:spPr>
          <a:xfrm>
            <a:off x="8047104" y="1755303"/>
            <a:ext cx="3498661" cy="334739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42448"/>
            <a:ext cx="9386515" cy="1143000"/>
          </a:xfrm>
        </p:spPr>
        <p:txBody>
          <a:bodyPr/>
          <a:lstStyle/>
          <a:p>
            <a:r>
              <a:rPr sz="3000" b="1" dirty="0">
                <a:solidFill>
                  <a:srgbClr val="002060"/>
                </a:solidFill>
                <a:latin typeface="Segoe UI"/>
              </a:rPr>
              <a:t>Evaluation Deep Dive: Boundary Metrics Matter</a:t>
            </a:r>
          </a:p>
        </p:txBody>
      </p:sp>
      <p:sp>
        <p:nvSpPr>
          <p:cNvPr id="3" name="Content Placeholder 2"/>
          <p:cNvSpPr>
            <a:spLocks noGrp="1"/>
          </p:cNvSpPr>
          <p:nvPr>
            <p:ph idx="1"/>
          </p:nvPr>
        </p:nvSpPr>
        <p:spPr>
          <a:xfrm>
            <a:off x="329979" y="1319241"/>
            <a:ext cx="8229600" cy="4525963"/>
          </a:xfrm>
        </p:spPr>
        <p:txBody>
          <a:bodyPr>
            <a:noAutofit/>
          </a:bodyPr>
          <a:lstStyle/>
          <a:p>
            <a:r>
              <a:rPr lang="en-US" sz="2400" b="1" dirty="0"/>
              <a:t>The Flaw of Pixel Accuracy:</a:t>
            </a:r>
            <a:r>
              <a:rPr lang="en-US" sz="2400" dirty="0"/>
              <a:t> If 90% of a city is residential, a model that predicts "residential" everywhere has 90% accuracy but fails to map any other class.</a:t>
            </a:r>
          </a:p>
          <a:p>
            <a:r>
              <a:rPr lang="en-US" sz="2400" b="1" dirty="0"/>
              <a:t>Mean Intersection over Union (</a:t>
            </a:r>
            <a:r>
              <a:rPr lang="en-US" sz="2400" b="1" dirty="0" err="1"/>
              <a:t>mIoU</a:t>
            </a:r>
            <a:r>
              <a:rPr lang="en-US" sz="2400" b="1" dirty="0"/>
              <a:t>):</a:t>
            </a:r>
            <a:r>
              <a:rPr lang="en-US" sz="2400" dirty="0"/>
              <a:t> The standard metric for segmentation quality. It measures the overlap between predicted and true regions for each class.</a:t>
            </a:r>
          </a:p>
          <a:p>
            <a:r>
              <a:rPr lang="en-US" sz="2400" b="1" dirty="0"/>
              <a:t>Boundary F1 (BF1) Score:</a:t>
            </a:r>
            <a:r>
              <a:rPr lang="en-US" sz="2400" dirty="0"/>
              <a:t> A more advanced metric that specifically measures the alignment of the </a:t>
            </a:r>
            <a:r>
              <a:rPr lang="en-US" sz="2400" i="1" dirty="0"/>
              <a:t>boundaries</a:t>
            </a:r>
            <a:r>
              <a:rPr lang="en-US" sz="2400" dirty="0"/>
              <a:t> between classes. In zoning, the precise location of the boundary between a commercial and residential lot is often the most critical factor.</a:t>
            </a:r>
          </a:p>
          <a:p>
            <a:r>
              <a:rPr lang="en-US" sz="2400" b="1" dirty="0"/>
              <a:t>Realistic Results:</a:t>
            </a:r>
            <a:r>
              <a:rPr lang="en-US" sz="2400" dirty="0"/>
              <a:t> </a:t>
            </a:r>
            <a:r>
              <a:rPr lang="en-US" sz="2400" b="1" dirty="0" err="1"/>
              <a:t>mIoU</a:t>
            </a:r>
            <a:r>
              <a:rPr lang="en-US" sz="2400" b="1" dirty="0"/>
              <a:t> = 0.85</a:t>
            </a:r>
            <a:r>
              <a:rPr lang="en-US" sz="2400" dirty="0"/>
              <a:t>, </a:t>
            </a:r>
            <a:r>
              <a:rPr lang="en-US" sz="2400" b="1" dirty="0"/>
              <a:t>Boundary F1 = 0.79</a:t>
            </a:r>
            <a:r>
              <a:rPr lang="en-US" sz="2400" dirty="0"/>
              <a:t>.</a:t>
            </a:r>
          </a:p>
        </p:txBody>
      </p:sp>
      <p:pic>
        <p:nvPicPr>
          <p:cNvPr id="6" name="Picture 5">
            <a:extLst>
              <a:ext uri="{FF2B5EF4-FFF2-40B4-BE49-F238E27FC236}">
                <a16:creationId xmlns:a16="http://schemas.microsoft.com/office/drawing/2014/main" id="{4BA9B72C-F5E8-14B1-4BF4-3B08442978D1}"/>
              </a:ext>
            </a:extLst>
          </p:cNvPr>
          <p:cNvPicPr>
            <a:picLocks noChangeAspect="1"/>
          </p:cNvPicPr>
          <p:nvPr/>
        </p:nvPicPr>
        <p:blipFill>
          <a:blip r:embed="rId2"/>
          <a:stretch>
            <a:fillRect/>
          </a:stretch>
        </p:blipFill>
        <p:spPr>
          <a:xfrm>
            <a:off x="8278969" y="1983016"/>
            <a:ext cx="3579877" cy="343977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9179781" cy="1143000"/>
          </a:xfrm>
        </p:spPr>
        <p:txBody>
          <a:bodyPr/>
          <a:lstStyle/>
          <a:p>
            <a:r>
              <a:rPr sz="3000" b="1" dirty="0">
                <a:solidFill>
                  <a:srgbClr val="002060"/>
                </a:solidFill>
                <a:latin typeface="Segoe UI"/>
              </a:rPr>
              <a:t>From LULC Map to Zoning Compliance Analysis</a:t>
            </a:r>
          </a:p>
        </p:txBody>
      </p:sp>
      <p:sp>
        <p:nvSpPr>
          <p:cNvPr id="3" name="Content Placeholder 2"/>
          <p:cNvSpPr>
            <a:spLocks noGrp="1"/>
          </p:cNvSpPr>
          <p:nvPr>
            <p:ph idx="1"/>
          </p:nvPr>
        </p:nvSpPr>
        <p:spPr>
          <a:xfrm>
            <a:off x="457199" y="1459382"/>
            <a:ext cx="6881855" cy="4525963"/>
          </a:xfrm>
        </p:spPr>
        <p:txBody>
          <a:bodyPr>
            <a:normAutofit lnSpcReduction="10000"/>
          </a:bodyPr>
          <a:lstStyle/>
          <a:p>
            <a:r>
              <a:rPr lang="en-US" sz="2200" b="1" dirty="0"/>
              <a:t>The Operational Pipeline:</a:t>
            </a:r>
            <a:endParaRPr lang="en-US" sz="2200" dirty="0"/>
          </a:p>
          <a:p>
            <a:pPr lvl="1"/>
            <a:r>
              <a:rPr lang="en-US" sz="2200" b="1" dirty="0"/>
              <a:t>Model Output:</a:t>
            </a:r>
            <a:r>
              <a:rPr lang="en-US" sz="2200" dirty="0"/>
              <a:t> A high-resolution LULC raster map.</a:t>
            </a:r>
          </a:p>
          <a:p>
            <a:pPr lvl="1"/>
            <a:r>
              <a:rPr lang="en-US" sz="2200" b="1" dirty="0"/>
              <a:t>GIS Vectorization:</a:t>
            </a:r>
            <a:r>
              <a:rPr lang="en-US" sz="2200" dirty="0"/>
              <a:t> The raster is converted into polygons for each land use class.</a:t>
            </a:r>
          </a:p>
          <a:p>
            <a:pPr lvl="1"/>
            <a:r>
              <a:rPr lang="en-US" sz="2200" b="1" dirty="0"/>
              <a:t>Spatial Overlay Analysis:</a:t>
            </a:r>
            <a:r>
              <a:rPr lang="en-US" sz="2200" dirty="0"/>
              <a:t> The model-derived LULC polygons are overlaid with the official zoning parcel map in a GIS.</a:t>
            </a:r>
          </a:p>
          <a:p>
            <a:pPr lvl="1"/>
            <a:r>
              <a:rPr lang="en-US" sz="2200" b="1" dirty="0"/>
              <a:t>Automated Flagging:</a:t>
            </a:r>
            <a:r>
              <a:rPr lang="en-US" sz="2200" dirty="0"/>
              <a:t> A script identifies discrepancies (e.g., a parcel zoned 'Residential' that contains a polygon classified as 'Industrial').</a:t>
            </a:r>
          </a:p>
          <a:p>
            <a:pPr lvl="1"/>
            <a:r>
              <a:rPr lang="en-US" sz="2200" b="1" dirty="0"/>
              <a:t>Human Verification:</a:t>
            </a:r>
            <a:r>
              <a:rPr lang="en-US" sz="2200" dirty="0"/>
              <a:t> The flagged parcels are presented to a city planner in a review dashboard to verify the potential violation.</a:t>
            </a:r>
          </a:p>
        </p:txBody>
      </p:sp>
      <p:pic>
        <p:nvPicPr>
          <p:cNvPr id="6" name="Picture 5">
            <a:extLst>
              <a:ext uri="{FF2B5EF4-FFF2-40B4-BE49-F238E27FC236}">
                <a16:creationId xmlns:a16="http://schemas.microsoft.com/office/drawing/2014/main" id="{A07473AC-E43B-C91F-59A2-0AD212C6398D}"/>
              </a:ext>
            </a:extLst>
          </p:cNvPr>
          <p:cNvPicPr>
            <a:picLocks noChangeAspect="1"/>
          </p:cNvPicPr>
          <p:nvPr/>
        </p:nvPicPr>
        <p:blipFill>
          <a:blip r:embed="rId2"/>
          <a:stretch>
            <a:fillRect/>
          </a:stretch>
        </p:blipFill>
        <p:spPr>
          <a:xfrm>
            <a:off x="7406436" y="2065350"/>
            <a:ext cx="4325190" cy="2822713"/>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9735" y="263029"/>
            <a:ext cx="9831787" cy="1143000"/>
          </a:xfrm>
        </p:spPr>
        <p:txBody>
          <a:bodyPr/>
          <a:lstStyle/>
          <a:p>
            <a:r>
              <a:rPr sz="3000" b="1" dirty="0">
                <a:solidFill>
                  <a:srgbClr val="002060"/>
                </a:solidFill>
                <a:latin typeface="Segoe UI"/>
              </a:rPr>
              <a:t>Case Study 4: Near-Real-Time Post-Earthquake Damage Assessment</a:t>
            </a:r>
          </a:p>
        </p:txBody>
      </p:sp>
      <p:sp>
        <p:nvSpPr>
          <p:cNvPr id="3" name="Content Placeholder 2"/>
          <p:cNvSpPr>
            <a:spLocks noGrp="1"/>
          </p:cNvSpPr>
          <p:nvPr>
            <p:ph idx="1"/>
          </p:nvPr>
        </p:nvSpPr>
        <p:spPr>
          <a:xfrm>
            <a:off x="457200" y="1600200"/>
            <a:ext cx="5045103" cy="4525963"/>
          </a:xfrm>
        </p:spPr>
        <p:txBody>
          <a:bodyPr>
            <a:normAutofit/>
          </a:bodyPr>
          <a:lstStyle/>
          <a:p>
            <a:r>
              <a:rPr lang="en-US" sz="2200" b="1" dirty="0"/>
              <a:t>Problem Statement:</a:t>
            </a:r>
            <a:r>
              <a:rPr lang="en-US" sz="2200" dirty="0"/>
              <a:t> In the chaotic hours after a major earthquake, emergency responders need to know which buildings have collapsed or are severely damaged to prioritize search and rescue.</a:t>
            </a:r>
          </a:p>
          <a:p>
            <a:r>
              <a:rPr lang="en-US" sz="2200" b="1" dirty="0"/>
              <a:t>Societal Objective:</a:t>
            </a:r>
            <a:r>
              <a:rPr lang="en-US" sz="2200" dirty="0"/>
              <a:t> Develop a deep learning pipeline that can ingest post-event satellite/drone imagery and produce a building-level damage assessment map within 2-4 hours of image acquisition.</a:t>
            </a:r>
          </a:p>
        </p:txBody>
      </p:sp>
      <p:pic>
        <p:nvPicPr>
          <p:cNvPr id="6" name="Picture 5">
            <a:extLst>
              <a:ext uri="{FF2B5EF4-FFF2-40B4-BE49-F238E27FC236}">
                <a16:creationId xmlns:a16="http://schemas.microsoft.com/office/drawing/2014/main" id="{FFA7D948-8834-A134-1466-6C0149226932}"/>
              </a:ext>
            </a:extLst>
          </p:cNvPr>
          <p:cNvPicPr>
            <a:picLocks noChangeAspect="1"/>
          </p:cNvPicPr>
          <p:nvPr/>
        </p:nvPicPr>
        <p:blipFill>
          <a:blip r:embed="rId2"/>
          <a:stretch>
            <a:fillRect/>
          </a:stretch>
        </p:blipFill>
        <p:spPr>
          <a:xfrm>
            <a:off x="6370468" y="1725433"/>
            <a:ext cx="4933640" cy="370633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612" y="244503"/>
            <a:ext cx="8229600" cy="1143000"/>
          </a:xfrm>
        </p:spPr>
        <p:txBody>
          <a:bodyPr>
            <a:normAutofit/>
          </a:bodyPr>
          <a:lstStyle/>
          <a:p>
            <a:r>
              <a:rPr sz="4000" b="1" dirty="0">
                <a:solidFill>
                  <a:srgbClr val="002060"/>
                </a:solidFill>
                <a:latin typeface="Segoe UI"/>
              </a:rPr>
              <a:t>Our Case Study Domains</a:t>
            </a:r>
          </a:p>
        </p:txBody>
      </p:sp>
      <p:sp>
        <p:nvSpPr>
          <p:cNvPr id="3" name="Content Placeholder 2"/>
          <p:cNvSpPr>
            <a:spLocks noGrp="1"/>
          </p:cNvSpPr>
          <p:nvPr>
            <p:ph idx="1"/>
          </p:nvPr>
        </p:nvSpPr>
        <p:spPr>
          <a:xfrm>
            <a:off x="457200" y="1600200"/>
            <a:ext cx="5752769" cy="3870297"/>
          </a:xfrm>
        </p:spPr>
        <p:txBody>
          <a:bodyPr>
            <a:normAutofit lnSpcReduction="10000"/>
          </a:bodyPr>
          <a:lstStyle/>
          <a:p>
            <a:r>
              <a:rPr sz="2400" dirty="0">
                <a:solidFill>
                  <a:srgbClr val="2D2D32"/>
                </a:solidFill>
                <a:latin typeface="Segoe UI"/>
              </a:rPr>
              <a:t>Environmental Monitoring &amp; Management: Public health and ecosystem resilience.</a:t>
            </a:r>
            <a:endParaRPr lang="en-US" sz="2400" dirty="0">
              <a:solidFill>
                <a:srgbClr val="2D2D32"/>
              </a:solidFill>
              <a:latin typeface="Segoe UI"/>
            </a:endParaRPr>
          </a:p>
          <a:p>
            <a:pPr marL="0" indent="0">
              <a:buNone/>
            </a:pPr>
            <a:endParaRPr sz="2400" dirty="0">
              <a:solidFill>
                <a:srgbClr val="2D2D32"/>
              </a:solidFill>
              <a:latin typeface="Segoe UI"/>
            </a:endParaRPr>
          </a:p>
          <a:p>
            <a:r>
              <a:rPr sz="2400" dirty="0">
                <a:solidFill>
                  <a:srgbClr val="2D2D32"/>
                </a:solidFill>
                <a:latin typeface="Segoe UI"/>
              </a:rPr>
              <a:t>Urban &amp; Regional Planning: Sustainable, safe urban environments</a:t>
            </a:r>
            <a:r>
              <a:rPr lang="en-US" sz="2400" dirty="0">
                <a:solidFill>
                  <a:srgbClr val="2D2D32"/>
                </a:solidFill>
                <a:latin typeface="Segoe UI"/>
              </a:rPr>
              <a:t>.</a:t>
            </a:r>
          </a:p>
          <a:p>
            <a:pPr marL="0" indent="0">
              <a:buNone/>
            </a:pPr>
            <a:endParaRPr sz="2400" dirty="0">
              <a:solidFill>
                <a:srgbClr val="2D2D32"/>
              </a:solidFill>
              <a:latin typeface="Segoe UI"/>
            </a:endParaRPr>
          </a:p>
          <a:p>
            <a:r>
              <a:rPr sz="2400" dirty="0">
                <a:solidFill>
                  <a:srgbClr val="2D2D32"/>
                </a:solidFill>
                <a:latin typeface="Segoe UI"/>
              </a:rPr>
              <a:t>Agriculture &amp; Resource </a:t>
            </a:r>
            <a:r>
              <a:rPr sz="2400" dirty="0" err="1">
                <a:solidFill>
                  <a:srgbClr val="2D2D32"/>
                </a:solidFill>
                <a:latin typeface="Segoe UI"/>
              </a:rPr>
              <a:t>Manaement</a:t>
            </a:r>
            <a:r>
              <a:rPr sz="2400" dirty="0">
                <a:solidFill>
                  <a:srgbClr val="2D2D32"/>
                </a:solidFill>
                <a:latin typeface="Segoe UI"/>
              </a:rPr>
              <a:t>: Precision analytics for food and resources.</a:t>
            </a:r>
          </a:p>
        </p:txBody>
      </p:sp>
      <p:pic>
        <p:nvPicPr>
          <p:cNvPr id="6" name="Picture 5">
            <a:extLst>
              <a:ext uri="{FF2B5EF4-FFF2-40B4-BE49-F238E27FC236}">
                <a16:creationId xmlns:a16="http://schemas.microsoft.com/office/drawing/2014/main" id="{863AD243-DCAE-76E1-F1B4-3801BAF30D75}"/>
              </a:ext>
            </a:extLst>
          </p:cNvPr>
          <p:cNvPicPr>
            <a:picLocks noChangeAspect="1"/>
          </p:cNvPicPr>
          <p:nvPr/>
        </p:nvPicPr>
        <p:blipFill>
          <a:blip r:embed="rId2"/>
          <a:stretch>
            <a:fillRect/>
          </a:stretch>
        </p:blipFill>
        <p:spPr>
          <a:xfrm>
            <a:off x="6094412" y="1880483"/>
            <a:ext cx="5912396" cy="282668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9553492" cy="1143000"/>
          </a:xfrm>
        </p:spPr>
        <p:txBody>
          <a:bodyPr/>
          <a:lstStyle/>
          <a:p>
            <a:r>
              <a:rPr sz="3000" b="1" dirty="0">
                <a:solidFill>
                  <a:srgbClr val="002060"/>
                </a:solidFill>
                <a:latin typeface="Segoe UI"/>
              </a:rPr>
              <a:t>Damage Assessment: Data Fusion &amp; Temporal Challenge</a:t>
            </a:r>
          </a:p>
        </p:txBody>
      </p:sp>
      <p:sp>
        <p:nvSpPr>
          <p:cNvPr id="3" name="Content Placeholder 2"/>
          <p:cNvSpPr>
            <a:spLocks noGrp="1"/>
          </p:cNvSpPr>
          <p:nvPr>
            <p:ph idx="1"/>
          </p:nvPr>
        </p:nvSpPr>
        <p:spPr>
          <a:xfrm>
            <a:off x="457200" y="1600200"/>
            <a:ext cx="6985221" cy="4525963"/>
          </a:xfrm>
        </p:spPr>
        <p:txBody>
          <a:bodyPr>
            <a:noAutofit/>
          </a:bodyPr>
          <a:lstStyle/>
          <a:p>
            <a:r>
              <a:rPr lang="en-US" sz="2200" b="1" dirty="0"/>
              <a:t>Concept:</a:t>
            </a:r>
            <a:r>
              <a:rPr lang="en-US" sz="2200" dirty="0"/>
              <a:t> This is a </a:t>
            </a:r>
            <a:r>
              <a:rPr lang="en-US" sz="2200" b="1" dirty="0"/>
              <a:t>change detection</a:t>
            </a:r>
            <a:r>
              <a:rPr lang="en-US" sz="2200" dirty="0"/>
              <a:t> problem. The model's primary task is to learn what constitutes "significant change" indicative of damage.</a:t>
            </a:r>
          </a:p>
          <a:p>
            <a:r>
              <a:rPr lang="en-US" sz="2200" b="1" dirty="0"/>
              <a:t>Data:</a:t>
            </a:r>
            <a:endParaRPr lang="en-US" sz="2200" dirty="0"/>
          </a:p>
          <a:p>
            <a:pPr lvl="1"/>
            <a:r>
              <a:rPr lang="en-US" sz="2200" b="1" dirty="0"/>
              <a:t>Pre-Event Satellite Image (Baseline):</a:t>
            </a:r>
            <a:r>
              <a:rPr lang="en-US" sz="2200" dirty="0"/>
              <a:t> 0.5m resolution optical imagery.</a:t>
            </a:r>
          </a:p>
          <a:p>
            <a:pPr lvl="1"/>
            <a:r>
              <a:rPr lang="en-US" sz="2200" b="1" dirty="0"/>
              <a:t>Post-Event Satellite/Drone Image (Target):</a:t>
            </a:r>
            <a:r>
              <a:rPr lang="en-US" sz="2200" dirty="0"/>
              <a:t> Imagery captured post-event.</a:t>
            </a:r>
          </a:p>
          <a:p>
            <a:pPr lvl="1"/>
            <a:r>
              <a:rPr lang="en-US" sz="2200" b="1" dirty="0"/>
              <a:t>Building Footprints (OSM/Microsoft):</a:t>
            </a:r>
            <a:r>
              <a:rPr lang="en-US" sz="2200" dirty="0"/>
              <a:t> A vector layer of building locations.</a:t>
            </a:r>
          </a:p>
          <a:p>
            <a:pPr lvl="1"/>
            <a:r>
              <a:rPr lang="en-US" sz="2200" b="1" dirty="0"/>
              <a:t>Training Data (</a:t>
            </a:r>
            <a:r>
              <a:rPr lang="en-US" sz="2200" b="1" dirty="0" err="1"/>
              <a:t>xBD</a:t>
            </a:r>
            <a:r>
              <a:rPr lang="en-US" sz="2200" b="1" dirty="0"/>
              <a:t> Dataset):</a:t>
            </a:r>
            <a:r>
              <a:rPr lang="en-US" sz="2200" dirty="0"/>
              <a:t> A large public dataset containing labeled pre/post image pairs and damage levels from numerous global disasters.</a:t>
            </a:r>
          </a:p>
        </p:txBody>
      </p:sp>
      <p:pic>
        <p:nvPicPr>
          <p:cNvPr id="6" name="Picture 5">
            <a:extLst>
              <a:ext uri="{FF2B5EF4-FFF2-40B4-BE49-F238E27FC236}">
                <a16:creationId xmlns:a16="http://schemas.microsoft.com/office/drawing/2014/main" id="{87480811-ECA4-04AC-10EB-EFC5D8D2CCC2}"/>
              </a:ext>
            </a:extLst>
          </p:cNvPr>
          <p:cNvPicPr>
            <a:picLocks noChangeAspect="1"/>
          </p:cNvPicPr>
          <p:nvPr/>
        </p:nvPicPr>
        <p:blipFill>
          <a:blip r:embed="rId2"/>
          <a:stretch>
            <a:fillRect/>
          </a:stretch>
        </p:blipFill>
        <p:spPr>
          <a:xfrm>
            <a:off x="7586763" y="1884256"/>
            <a:ext cx="4386988" cy="3089488"/>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859" y="160337"/>
            <a:ext cx="8229600" cy="1143000"/>
          </a:xfrm>
        </p:spPr>
        <p:txBody>
          <a:bodyPr/>
          <a:lstStyle/>
          <a:p>
            <a:r>
              <a:rPr sz="3000" b="1" dirty="0">
                <a:solidFill>
                  <a:srgbClr val="002060"/>
                </a:solidFill>
                <a:latin typeface="Segoe UI"/>
              </a:rPr>
              <a:t>Damage Assessment: Architectural Rationale</a:t>
            </a:r>
          </a:p>
        </p:txBody>
      </p:sp>
      <p:sp>
        <p:nvSpPr>
          <p:cNvPr id="3" name="Content Placeholder 2"/>
          <p:cNvSpPr>
            <a:spLocks noGrp="1"/>
          </p:cNvSpPr>
          <p:nvPr>
            <p:ph idx="1"/>
          </p:nvPr>
        </p:nvSpPr>
        <p:spPr>
          <a:xfrm>
            <a:off x="457200" y="1289422"/>
            <a:ext cx="9481930" cy="4525963"/>
          </a:xfrm>
        </p:spPr>
        <p:txBody>
          <a:bodyPr>
            <a:noAutofit/>
          </a:bodyPr>
          <a:lstStyle/>
          <a:p>
            <a:r>
              <a:rPr lang="en-US" sz="2200" b="1" dirty="0"/>
              <a:t>Problem Decomposition:</a:t>
            </a:r>
            <a:r>
              <a:rPr lang="en-US" sz="2200" dirty="0"/>
              <a:t> The model must effectively compare two images, identify subtle differences that indicate damage (e.g., rubble piles, missing roofs), and localize these changes to specific building footprints.</a:t>
            </a:r>
          </a:p>
          <a:p>
            <a:r>
              <a:rPr lang="en-US" sz="2200" b="1" dirty="0"/>
              <a:t>Model Choice:</a:t>
            </a:r>
            <a:r>
              <a:rPr lang="en-US" sz="2200" dirty="0"/>
              <a:t> A </a:t>
            </a:r>
            <a:r>
              <a:rPr lang="en-US" sz="2200" b="1" dirty="0"/>
              <a:t>Siamese U-Net with a dual-attention mechanism</a:t>
            </a:r>
            <a:r>
              <a:rPr lang="en-US" sz="2200" dirty="0"/>
              <a:t>.</a:t>
            </a:r>
          </a:p>
          <a:p>
            <a:r>
              <a:rPr lang="en-US" sz="2200" b="1" dirty="0"/>
              <a:t>Why:</a:t>
            </a:r>
            <a:endParaRPr lang="en-US" sz="2200" dirty="0"/>
          </a:p>
          <a:p>
            <a:pPr lvl="1"/>
            <a:r>
              <a:rPr lang="en-US" sz="2200" b="1" dirty="0"/>
              <a:t>Siamese Encoders:</a:t>
            </a:r>
            <a:r>
              <a:rPr lang="en-US" sz="2200" dirty="0"/>
              <a:t> The twin towers are the ideal architecture for comparing two images. They learn to extract comparable feature representations from both pre- and post-event imagery.</a:t>
            </a:r>
          </a:p>
          <a:p>
            <a:pPr lvl="1"/>
            <a:r>
              <a:rPr lang="en-US" sz="2200" b="1" dirty="0"/>
              <a:t>U-Net Decoder:</a:t>
            </a:r>
            <a:r>
              <a:rPr lang="en-US" sz="2200" dirty="0"/>
              <a:t> The decoder structure allows the model to produce a pixel-level map of damage.</a:t>
            </a:r>
          </a:p>
          <a:p>
            <a:pPr lvl="1"/>
            <a:r>
              <a:rPr lang="en-US" sz="2200" b="1" dirty="0"/>
              <a:t>Attention Mechanism:</a:t>
            </a:r>
            <a:r>
              <a:rPr lang="en-US" sz="2200" dirty="0"/>
              <a:t> Attention gates help the model focus on the most salient changes, learning to ignore irrelevant differences like shadows, different lighting conditions, or cars that have moved.</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23656"/>
            <a:ext cx="10931980" cy="1143000"/>
          </a:xfrm>
        </p:spPr>
        <p:txBody>
          <a:bodyPr/>
          <a:lstStyle/>
          <a:p>
            <a:r>
              <a:rPr sz="3000" b="1" dirty="0">
                <a:solidFill>
                  <a:srgbClr val="002060"/>
                </a:solidFill>
                <a:latin typeface="Segoe UI"/>
              </a:rPr>
              <a:t>Evaluation Deep Dive: Weighted F1 for Imbalanced Classes</a:t>
            </a:r>
          </a:p>
        </p:txBody>
      </p:sp>
      <p:sp>
        <p:nvSpPr>
          <p:cNvPr id="3" name="Content Placeholder 2"/>
          <p:cNvSpPr>
            <a:spLocks noGrp="1"/>
          </p:cNvSpPr>
          <p:nvPr>
            <p:ph idx="1"/>
          </p:nvPr>
        </p:nvSpPr>
        <p:spPr>
          <a:xfrm>
            <a:off x="457200" y="987879"/>
            <a:ext cx="6335486" cy="4525963"/>
          </a:xfrm>
        </p:spPr>
        <p:txBody>
          <a:bodyPr>
            <a:noAutofit/>
          </a:bodyPr>
          <a:lstStyle/>
          <a:p>
            <a:r>
              <a:rPr lang="en-US" sz="2200" b="1" dirty="0"/>
              <a:t>The Imbalance Problem:</a:t>
            </a:r>
            <a:r>
              <a:rPr lang="en-US" sz="2200" dirty="0"/>
              <a:t> In most disasters, the vast majority of buildings are undamaged. The Destroyed and Major Damage classes are rare.</a:t>
            </a:r>
          </a:p>
          <a:p>
            <a:r>
              <a:rPr lang="en-US" sz="2200" b="1" dirty="0"/>
              <a:t>The Flaw of Standard F1:</a:t>
            </a:r>
            <a:r>
              <a:rPr lang="en-US" sz="2200" dirty="0"/>
              <a:t> A standard F1-score might look high because the model is excellent at correctly identifying the common No Damage class, but it could be failing on the rare, critical classes.</a:t>
            </a:r>
          </a:p>
          <a:p>
            <a:r>
              <a:rPr lang="en-US" sz="2200" b="1" dirty="0"/>
              <a:t>Solution: Weighted F1-Score.</a:t>
            </a:r>
            <a:r>
              <a:rPr lang="en-US" sz="2200" dirty="0"/>
              <a:t> This metric calculates the F1-score for each class independently and then computes a weighted average, giving more importance to the scores of the rare classes. This provides a better assessment of the model's performance on the classes we care about most.</a:t>
            </a:r>
          </a:p>
          <a:p>
            <a:r>
              <a:rPr lang="en-US" sz="2200" b="1" dirty="0"/>
              <a:t>Realistic Results:</a:t>
            </a:r>
            <a:r>
              <a:rPr lang="en-US" sz="2200" dirty="0"/>
              <a:t> </a:t>
            </a:r>
            <a:r>
              <a:rPr lang="en-US" sz="2200" b="1" dirty="0"/>
              <a:t>Weighted F1-Score = 0.82</a:t>
            </a:r>
            <a:r>
              <a:rPr lang="en-US" sz="2200" dirty="0"/>
              <a:t>.</a:t>
            </a:r>
          </a:p>
        </p:txBody>
      </p:sp>
      <p:pic>
        <p:nvPicPr>
          <p:cNvPr id="6" name="Picture 5">
            <a:extLst>
              <a:ext uri="{FF2B5EF4-FFF2-40B4-BE49-F238E27FC236}">
                <a16:creationId xmlns:a16="http://schemas.microsoft.com/office/drawing/2014/main" id="{F32440B8-F1DB-D303-1177-B2AE021057FC}"/>
              </a:ext>
            </a:extLst>
          </p:cNvPr>
          <p:cNvPicPr>
            <a:picLocks noChangeAspect="1"/>
          </p:cNvPicPr>
          <p:nvPr/>
        </p:nvPicPr>
        <p:blipFill>
          <a:blip r:embed="rId2"/>
          <a:stretch>
            <a:fillRect/>
          </a:stretch>
        </p:blipFill>
        <p:spPr>
          <a:xfrm>
            <a:off x="6684272" y="2130879"/>
            <a:ext cx="5504553" cy="3289614"/>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065" y="0"/>
            <a:ext cx="8229600" cy="1143000"/>
          </a:xfrm>
        </p:spPr>
        <p:txBody>
          <a:bodyPr/>
          <a:lstStyle/>
          <a:p>
            <a:r>
              <a:rPr sz="3000" b="1" dirty="0">
                <a:solidFill>
                  <a:srgbClr val="002060"/>
                </a:solidFill>
                <a:latin typeface="Segoe UI"/>
              </a:rPr>
              <a:t>From Damage Map to Coordinated Response</a:t>
            </a:r>
          </a:p>
        </p:txBody>
      </p:sp>
      <p:sp>
        <p:nvSpPr>
          <p:cNvPr id="3" name="Content Placeholder 2"/>
          <p:cNvSpPr>
            <a:spLocks noGrp="1"/>
          </p:cNvSpPr>
          <p:nvPr>
            <p:ph idx="1"/>
          </p:nvPr>
        </p:nvSpPr>
        <p:spPr>
          <a:xfrm>
            <a:off x="351066" y="993094"/>
            <a:ext cx="6996792" cy="4525963"/>
          </a:xfrm>
        </p:spPr>
        <p:txBody>
          <a:bodyPr>
            <a:noAutofit/>
          </a:bodyPr>
          <a:lstStyle/>
          <a:p>
            <a:r>
              <a:rPr lang="en-US" sz="2200" b="1" dirty="0"/>
              <a:t>The Operational Pipeline:</a:t>
            </a:r>
            <a:endParaRPr lang="en-US" sz="2200" dirty="0"/>
          </a:p>
          <a:p>
            <a:pPr lvl="1"/>
            <a:r>
              <a:rPr lang="en-US" sz="2200" b="1" dirty="0"/>
              <a:t>Rapid Processing:</a:t>
            </a:r>
            <a:r>
              <a:rPr lang="en-US" sz="2200" dirty="0"/>
              <a:t> Post-event imagery is ingested into a cloud-based GPU pipeline.</a:t>
            </a:r>
          </a:p>
          <a:p>
            <a:pPr lvl="1"/>
            <a:r>
              <a:rPr lang="en-US" sz="2200" b="1" dirty="0"/>
              <a:t>Model Inference:</a:t>
            </a:r>
            <a:r>
              <a:rPr lang="en-US" sz="2200" dirty="0"/>
              <a:t> The Siamese U-Net runs, producing a building-level damage classification raster.</a:t>
            </a:r>
          </a:p>
          <a:p>
            <a:pPr lvl="1"/>
            <a:r>
              <a:rPr lang="en-US" sz="2200" b="1" dirty="0"/>
              <a:t>GIS Analysis:</a:t>
            </a:r>
            <a:r>
              <a:rPr lang="en-US" sz="2200" dirty="0"/>
              <a:t> The raster is joined with building footprint vectors.</a:t>
            </a:r>
          </a:p>
          <a:p>
            <a:pPr lvl="1"/>
            <a:r>
              <a:rPr lang="en-US" sz="2200" b="1" dirty="0"/>
              <a:t>Dashboarding:</a:t>
            </a:r>
            <a:r>
              <a:rPr lang="en-US" sz="2200" dirty="0"/>
              <a:t> The results are immediately pushed to a web-based dashboard (e.g., ArcGIS Dashboards) and a mobile app for field teams (e.g., Survey123).</a:t>
            </a:r>
          </a:p>
          <a:p>
            <a:r>
              <a:rPr lang="en-US" sz="2200" b="1" dirty="0"/>
              <a:t>Actionable Intelligence:</a:t>
            </a:r>
            <a:r>
              <a:rPr lang="en-US" sz="2200" dirty="0"/>
              <a:t> Field teams are directed to the areas with the highest concentration of "Destroyed" buildings, bypassing areas of no damage and dramatically increasing the efficiency of search and rescue operations.</a:t>
            </a:r>
          </a:p>
        </p:txBody>
      </p:sp>
      <p:pic>
        <p:nvPicPr>
          <p:cNvPr id="6" name="Picture 5">
            <a:extLst>
              <a:ext uri="{FF2B5EF4-FFF2-40B4-BE49-F238E27FC236}">
                <a16:creationId xmlns:a16="http://schemas.microsoft.com/office/drawing/2014/main" id="{347E5E62-B002-30FD-1CAD-4BBBE98CB391}"/>
              </a:ext>
            </a:extLst>
          </p:cNvPr>
          <p:cNvPicPr>
            <a:picLocks noChangeAspect="1"/>
          </p:cNvPicPr>
          <p:nvPr/>
        </p:nvPicPr>
        <p:blipFill>
          <a:blip r:embed="rId2"/>
          <a:stretch>
            <a:fillRect/>
          </a:stretch>
        </p:blipFill>
        <p:spPr>
          <a:xfrm>
            <a:off x="7596809" y="1956019"/>
            <a:ext cx="4240950" cy="3421271"/>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3000">
                <a:solidFill>
                  <a:srgbClr val="19191C"/>
                </a:solidFill>
                <a:latin typeface="Segoe UI"/>
              </a:rPr>
              <a:t>Case Study 4b: Traffic Forecasting with ST-GNNs</a:t>
            </a:r>
          </a:p>
        </p:txBody>
      </p:sp>
      <p:sp>
        <p:nvSpPr>
          <p:cNvPr id="3" name="Content Placeholder 2"/>
          <p:cNvSpPr>
            <a:spLocks noGrp="1"/>
          </p:cNvSpPr>
          <p:nvPr>
            <p:ph idx="1"/>
          </p:nvPr>
        </p:nvSpPr>
        <p:spPr/>
        <p:txBody>
          <a:bodyPr/>
          <a:lstStyle/>
          <a:p>
            <a:r>
              <a:rPr sz="2200">
                <a:solidFill>
                  <a:srgbClr val="2D2D32"/>
                </a:solidFill>
                <a:latin typeface="Segoe UI"/>
              </a:rPr>
              <a:t>Problem: Predict corridor speeds/flows</a:t>
            </a:r>
          </a:p>
          <a:p>
            <a:r>
              <a:rPr sz="2200">
                <a:solidFill>
                  <a:srgbClr val="2D2D32"/>
                </a:solidFill>
                <a:latin typeface="Segoe UI"/>
              </a:rPr>
              <a:t>Impact: Signal timing, routing, safety, emissions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3000">
                <a:solidFill>
                  <a:srgbClr val="19191C"/>
                </a:solidFill>
                <a:latin typeface="Segoe UI"/>
              </a:rPr>
              <a:t>Traffic Data Stack</a:t>
            </a:r>
          </a:p>
        </p:txBody>
      </p:sp>
      <p:sp>
        <p:nvSpPr>
          <p:cNvPr id="3" name="Content Placeholder 2"/>
          <p:cNvSpPr>
            <a:spLocks noGrp="1"/>
          </p:cNvSpPr>
          <p:nvPr>
            <p:ph idx="1"/>
          </p:nvPr>
        </p:nvSpPr>
        <p:spPr/>
        <p:txBody>
          <a:bodyPr/>
          <a:lstStyle/>
          <a:p>
            <a:r>
              <a:rPr sz="2200">
                <a:solidFill>
                  <a:srgbClr val="2D2D32"/>
                </a:solidFill>
                <a:latin typeface="Segoe UI"/>
              </a:rPr>
              <a:t>Graph: sensors/intersections (nodes); road segments (edges)</a:t>
            </a:r>
          </a:p>
          <a:p>
            <a:r>
              <a:rPr sz="2200">
                <a:solidFill>
                  <a:srgbClr val="2D2D32"/>
                </a:solidFill>
                <a:latin typeface="Segoe UI"/>
              </a:rPr>
              <a:t>Temporal: 5–15 min speeds/flows</a:t>
            </a:r>
          </a:p>
          <a:p>
            <a:r>
              <a:rPr sz="2200">
                <a:solidFill>
                  <a:srgbClr val="2D2D32"/>
                </a:solidFill>
                <a:latin typeface="Segoe UI"/>
              </a:rPr>
              <a:t>Exogenous: weather/events/incidents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3000">
                <a:solidFill>
                  <a:srgbClr val="19191C"/>
                </a:solidFill>
                <a:latin typeface="Segoe UI"/>
              </a:rPr>
              <a:t>ST-GNN Architecture</a:t>
            </a:r>
          </a:p>
        </p:txBody>
      </p:sp>
      <p:sp>
        <p:nvSpPr>
          <p:cNvPr id="3" name="Content Placeholder 2"/>
          <p:cNvSpPr>
            <a:spLocks noGrp="1"/>
          </p:cNvSpPr>
          <p:nvPr>
            <p:ph idx="1"/>
          </p:nvPr>
        </p:nvSpPr>
        <p:spPr/>
        <p:txBody>
          <a:bodyPr/>
          <a:lstStyle/>
          <a:p>
            <a:r>
              <a:rPr sz="2200">
                <a:solidFill>
                  <a:srgbClr val="2D2D32"/>
                </a:solidFill>
                <a:latin typeface="Segoe UI"/>
              </a:rPr>
              <a:t>Graph conv for spatial deps</a:t>
            </a:r>
          </a:p>
          <a:p>
            <a:r>
              <a:rPr sz="2200">
                <a:solidFill>
                  <a:srgbClr val="2D2D32"/>
                </a:solidFill>
                <a:latin typeface="Segoe UI"/>
              </a:rPr>
              <a:t>Temporal module (GRU/LSTM/Attention)</a:t>
            </a:r>
          </a:p>
          <a:p>
            <a:r>
              <a:rPr sz="2200">
                <a:solidFill>
                  <a:srgbClr val="2D2D32"/>
                </a:solidFill>
                <a:latin typeface="Segoe UI"/>
              </a:rPr>
              <a:t>Multi-horizon outputs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3000">
                <a:solidFill>
                  <a:srgbClr val="19191C"/>
                </a:solidFill>
                <a:latin typeface="Segoe UI"/>
              </a:rPr>
              <a:t>Training &amp; Metrics</a:t>
            </a:r>
          </a:p>
        </p:txBody>
      </p:sp>
      <p:sp>
        <p:nvSpPr>
          <p:cNvPr id="3" name="Content Placeholder 2"/>
          <p:cNvSpPr>
            <a:spLocks noGrp="1"/>
          </p:cNvSpPr>
          <p:nvPr>
            <p:ph idx="1"/>
          </p:nvPr>
        </p:nvSpPr>
        <p:spPr/>
        <p:txBody>
          <a:bodyPr/>
          <a:lstStyle/>
          <a:p>
            <a:r>
              <a:rPr sz="2200">
                <a:solidFill>
                  <a:srgbClr val="2D2D32"/>
                </a:solidFill>
                <a:latin typeface="Segoe UI"/>
              </a:rPr>
              <a:t>Sliding windows &amp; rolling validation</a:t>
            </a:r>
          </a:p>
          <a:p>
            <a:r>
              <a:rPr sz="2200">
                <a:solidFill>
                  <a:srgbClr val="2D2D32"/>
                </a:solidFill>
                <a:latin typeface="Segoe UI"/>
              </a:rPr>
              <a:t>MAE/RMSE/MAPE vs baselines</a:t>
            </a:r>
          </a:p>
          <a:p>
            <a:r>
              <a:rPr sz="2200">
                <a:solidFill>
                  <a:srgbClr val="2D2D32"/>
                </a:solidFill>
                <a:latin typeface="Segoe UI"/>
              </a:rPr>
              <a:t>Incident robustness tests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3000">
                <a:solidFill>
                  <a:srgbClr val="19191C"/>
                </a:solidFill>
                <a:latin typeface="Segoe UI"/>
              </a:rPr>
              <a:t>Deployment</a:t>
            </a:r>
          </a:p>
        </p:txBody>
      </p:sp>
      <p:sp>
        <p:nvSpPr>
          <p:cNvPr id="3" name="Content Placeholder 2"/>
          <p:cNvSpPr>
            <a:spLocks noGrp="1"/>
          </p:cNvSpPr>
          <p:nvPr>
            <p:ph idx="1"/>
          </p:nvPr>
        </p:nvSpPr>
        <p:spPr/>
        <p:txBody>
          <a:bodyPr/>
          <a:lstStyle/>
          <a:p>
            <a:r>
              <a:rPr sz="2200">
                <a:solidFill>
                  <a:srgbClr val="2D2D32"/>
                </a:solidFill>
                <a:latin typeface="Segoe UI"/>
              </a:rPr>
              <a:t>Streaming inference</a:t>
            </a:r>
          </a:p>
          <a:p>
            <a:r>
              <a:rPr sz="2200">
                <a:solidFill>
                  <a:srgbClr val="2D2D32"/>
                </a:solidFill>
                <a:latin typeface="Segoe UI"/>
              </a:rPr>
              <a:t>Integration with city control centers</a:t>
            </a:r>
          </a:p>
          <a:p>
            <a:r>
              <a:rPr sz="2200">
                <a:solidFill>
                  <a:srgbClr val="2D2D32"/>
                </a:solidFill>
                <a:latin typeface="Segoe UI"/>
              </a:rPr>
              <a:t>APIs for navigation apps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3000">
                <a:solidFill>
                  <a:srgbClr val="19191C"/>
                </a:solidFill>
                <a:latin typeface="Segoe UI"/>
              </a:rPr>
              <a:t>Equity &amp; Governance</a:t>
            </a:r>
          </a:p>
        </p:txBody>
      </p:sp>
      <p:sp>
        <p:nvSpPr>
          <p:cNvPr id="3" name="Content Placeholder 2"/>
          <p:cNvSpPr>
            <a:spLocks noGrp="1"/>
          </p:cNvSpPr>
          <p:nvPr>
            <p:ph idx="1"/>
          </p:nvPr>
        </p:nvSpPr>
        <p:spPr/>
        <p:txBody>
          <a:bodyPr/>
          <a:lstStyle/>
          <a:p>
            <a:r>
              <a:rPr sz="2200">
                <a:solidFill>
                  <a:srgbClr val="2D2D32"/>
                </a:solidFill>
                <a:latin typeface="Segoe UI"/>
              </a:rPr>
              <a:t>Sensor placement bias</a:t>
            </a:r>
          </a:p>
          <a:p>
            <a:r>
              <a:rPr sz="2200">
                <a:solidFill>
                  <a:srgbClr val="2D2D32"/>
                </a:solidFill>
                <a:latin typeface="Segoe UI"/>
              </a:rPr>
              <a:t>Fairness in routing</a:t>
            </a:r>
          </a:p>
          <a:p>
            <a:r>
              <a:rPr sz="2200">
                <a:solidFill>
                  <a:srgbClr val="2D2D32"/>
                </a:solidFill>
                <a:latin typeface="Segoe UI"/>
              </a:rPr>
              <a:t>Transparent comms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8464163" cy="1143000"/>
          </a:xfrm>
        </p:spPr>
        <p:txBody>
          <a:bodyPr>
            <a:normAutofit fontScale="90000"/>
          </a:bodyPr>
          <a:lstStyle/>
          <a:p>
            <a:r>
              <a:rPr sz="3600" b="1" dirty="0">
                <a:solidFill>
                  <a:srgbClr val="002060"/>
                </a:solidFill>
                <a:latin typeface="Segoe UI"/>
              </a:rPr>
              <a:t>Case Study 1: Hyper-Local Air Quality Nowcasting</a:t>
            </a:r>
          </a:p>
        </p:txBody>
      </p:sp>
      <p:sp>
        <p:nvSpPr>
          <p:cNvPr id="3" name="Content Placeholder 2"/>
          <p:cNvSpPr>
            <a:spLocks noGrp="1"/>
          </p:cNvSpPr>
          <p:nvPr>
            <p:ph idx="1"/>
          </p:nvPr>
        </p:nvSpPr>
        <p:spPr>
          <a:xfrm>
            <a:off x="512859" y="1759226"/>
            <a:ext cx="5434717" cy="4525963"/>
          </a:xfrm>
        </p:spPr>
        <p:txBody>
          <a:bodyPr/>
          <a:lstStyle/>
          <a:p>
            <a:r>
              <a:rPr sz="2200" dirty="0">
                <a:solidFill>
                  <a:srgbClr val="2D2D32"/>
                </a:solidFill>
                <a:latin typeface="Segoe UI"/>
              </a:rPr>
              <a:t>Problem: City averages hide neighborhood spikes from traffic/weather/industry.</a:t>
            </a:r>
            <a:endParaRPr lang="en-US" sz="2200" dirty="0">
              <a:solidFill>
                <a:srgbClr val="2D2D32"/>
              </a:solidFill>
              <a:latin typeface="Segoe UI"/>
            </a:endParaRPr>
          </a:p>
          <a:p>
            <a:pPr marL="0" indent="0">
              <a:buNone/>
            </a:pPr>
            <a:endParaRPr sz="2200" dirty="0">
              <a:solidFill>
                <a:srgbClr val="2D2D32"/>
              </a:solidFill>
              <a:latin typeface="Segoe UI"/>
            </a:endParaRPr>
          </a:p>
          <a:p>
            <a:r>
              <a:rPr sz="2200" dirty="0">
                <a:solidFill>
                  <a:srgbClr val="2D2D32"/>
                </a:solidFill>
                <a:latin typeface="Segoe UI"/>
              </a:rPr>
              <a:t>Objective: 100m-resolution 6-hour nowcast for actionable alerts &amp; management.</a:t>
            </a:r>
          </a:p>
        </p:txBody>
      </p:sp>
      <p:pic>
        <p:nvPicPr>
          <p:cNvPr id="6" name="Picture 5">
            <a:extLst>
              <a:ext uri="{FF2B5EF4-FFF2-40B4-BE49-F238E27FC236}">
                <a16:creationId xmlns:a16="http://schemas.microsoft.com/office/drawing/2014/main" id="{31F7399B-74D8-B50B-9817-49C3CBCB6F79}"/>
              </a:ext>
            </a:extLst>
          </p:cNvPr>
          <p:cNvPicPr>
            <a:picLocks noChangeAspect="1"/>
          </p:cNvPicPr>
          <p:nvPr/>
        </p:nvPicPr>
        <p:blipFill>
          <a:blip r:embed="rId2"/>
          <a:stretch>
            <a:fillRect/>
          </a:stretch>
        </p:blipFill>
        <p:spPr>
          <a:xfrm>
            <a:off x="5864710" y="1928011"/>
            <a:ext cx="5267523" cy="3001977"/>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3000">
                <a:solidFill>
                  <a:srgbClr val="19191C"/>
                </a:solidFill>
                <a:latin typeface="Segoe UI"/>
              </a:rPr>
              <a:t>Interoperability</a:t>
            </a:r>
          </a:p>
        </p:txBody>
      </p:sp>
      <p:sp>
        <p:nvSpPr>
          <p:cNvPr id="3" name="Content Placeholder 2"/>
          <p:cNvSpPr>
            <a:spLocks noGrp="1"/>
          </p:cNvSpPr>
          <p:nvPr>
            <p:ph idx="1"/>
          </p:nvPr>
        </p:nvSpPr>
        <p:spPr/>
        <p:txBody>
          <a:bodyPr/>
          <a:lstStyle/>
          <a:p>
            <a:r>
              <a:rPr sz="2200">
                <a:solidFill>
                  <a:srgbClr val="2D2D32"/>
                </a:solidFill>
                <a:latin typeface="Segoe UI"/>
              </a:rPr>
              <a:t>OGC, STAC, GeoParquet</a:t>
            </a:r>
          </a:p>
          <a:p>
            <a:r>
              <a:rPr sz="2200">
                <a:solidFill>
                  <a:srgbClr val="2D2D32"/>
                </a:solidFill>
                <a:latin typeface="Segoe UI"/>
              </a:rPr>
              <a:t>City data platform APIs</a:t>
            </a:r>
          </a:p>
          <a:p>
            <a:r>
              <a:rPr sz="2200">
                <a:solidFill>
                  <a:srgbClr val="2D2D32"/>
                </a:solidFill>
                <a:latin typeface="Segoe UI"/>
              </a:rPr>
              <a:t>Privacy-preserving sharing</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3000">
                <a:solidFill>
                  <a:srgbClr val="19191C"/>
                </a:solidFill>
                <a:latin typeface="Segoe UI"/>
              </a:rPr>
              <a:t>Urban Summary</a:t>
            </a:r>
          </a:p>
        </p:txBody>
      </p:sp>
      <p:sp>
        <p:nvSpPr>
          <p:cNvPr id="3" name="Content Placeholder 2"/>
          <p:cNvSpPr>
            <a:spLocks noGrp="1"/>
          </p:cNvSpPr>
          <p:nvPr>
            <p:ph idx="1"/>
          </p:nvPr>
        </p:nvSpPr>
        <p:spPr/>
        <p:txBody>
          <a:bodyPr/>
          <a:lstStyle/>
          <a:p>
            <a:r>
              <a:rPr sz="2200">
                <a:solidFill>
                  <a:srgbClr val="2D2D32"/>
                </a:solidFill>
                <a:latin typeface="Segoe UI"/>
              </a:rPr>
              <a:t>Automated LULC</a:t>
            </a:r>
          </a:p>
          <a:p>
            <a:r>
              <a:rPr sz="2200">
                <a:solidFill>
                  <a:srgbClr val="2D2D32"/>
                </a:solidFill>
                <a:latin typeface="Segoe UI"/>
              </a:rPr>
              <a:t>Rapid damage assessment</a:t>
            </a:r>
          </a:p>
          <a:p>
            <a:r>
              <a:rPr sz="2200">
                <a:solidFill>
                  <a:srgbClr val="2D2D32"/>
                </a:solidFill>
                <a:latin typeface="Segoe UI"/>
              </a:rPr>
              <a:t>ST-GNN traffic operations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82B40-04E0-0504-0B53-359147CB6507}"/>
            </a:ext>
          </a:extLst>
        </p:cNvPr>
        <p:cNvGrpSpPr/>
        <p:nvPr/>
      </p:nvGrpSpPr>
      <p:grpSpPr>
        <a:xfrm>
          <a:off x="0" y="0"/>
          <a:ext cx="0" cy="0"/>
          <a:chOff x="0" y="0"/>
          <a:chExt cx="0" cy="0"/>
        </a:xfrm>
      </p:grpSpPr>
      <p:sp>
        <p:nvSpPr>
          <p:cNvPr id="4" name="Text Box 3">
            <a:extLst>
              <a:ext uri="{FF2B5EF4-FFF2-40B4-BE49-F238E27FC236}">
                <a16:creationId xmlns:a16="http://schemas.microsoft.com/office/drawing/2014/main" id="{60E4D18F-E419-12C1-87E3-0BB3305D2472}"/>
              </a:ext>
            </a:extLst>
          </p:cNvPr>
          <p:cNvSpPr txBox="1"/>
          <p:nvPr/>
        </p:nvSpPr>
        <p:spPr>
          <a:xfrm>
            <a:off x="222191" y="871251"/>
            <a:ext cx="3199567" cy="5383398"/>
          </a:xfrm>
          <a:prstGeom prst="rect">
            <a:avLst/>
          </a:prstGeom>
          <a:noFill/>
        </p:spPr>
        <p:txBody>
          <a:bodyPr wrap="square" rtlCol="0">
            <a:spAutoFit/>
          </a:bodyPr>
          <a:lstStyle/>
          <a:p>
            <a:r>
              <a:rPr lang="en-US" sz="34390" dirty="0">
                <a:ln w="28575" cmpd="sng">
                  <a:solidFill>
                    <a:schemeClr val="tx1"/>
                  </a:solidFill>
                  <a:prstDash val="solid"/>
                </a:ln>
                <a:solidFill>
                  <a:srgbClr val="FFFFFF"/>
                </a:solidFill>
                <a:effectLst>
                  <a:outerShdw dist="38100" sx="101000" sy="101000" algn="l" rotWithShape="0">
                    <a:prstClr val="black">
                      <a:alpha val="100000"/>
                    </a:prstClr>
                  </a:outerShdw>
                </a:effectLst>
                <a:latin typeface="Arial" panose="020B0604020202020204" pitchFamily="34" charset="0"/>
                <a:cs typeface="Arial" panose="020B0604020202020204" pitchFamily="34" charset="0"/>
              </a:rPr>
              <a:t>3</a:t>
            </a:r>
          </a:p>
        </p:txBody>
      </p:sp>
      <p:sp>
        <p:nvSpPr>
          <p:cNvPr id="5" name="Round Same Side Corner Rectangle 4">
            <a:extLst>
              <a:ext uri="{FF2B5EF4-FFF2-40B4-BE49-F238E27FC236}">
                <a16:creationId xmlns:a16="http://schemas.microsoft.com/office/drawing/2014/main" id="{19800976-91E2-3ED6-D9E8-43A529583E3C}"/>
              </a:ext>
            </a:extLst>
          </p:cNvPr>
          <p:cNvSpPr/>
          <p:nvPr/>
        </p:nvSpPr>
        <p:spPr>
          <a:xfrm rot="16200000">
            <a:off x="6198518" y="-865981"/>
            <a:ext cx="3124021" cy="8857863"/>
          </a:xfrm>
          <a:prstGeom prst="round2SameRect">
            <a:avLst/>
          </a:prstGeom>
          <a:solidFill>
            <a:schemeClr val="bg1"/>
          </a:solidFill>
          <a:effectLst>
            <a:outerShdw blurRad="50800" dist="50800" dir="5400000" algn="ctr" rotWithShape="0">
              <a:schemeClr val="tx1">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vert="mongolianVert" rtlCol="0" anchor="ctr"/>
          <a:lstStyle/>
          <a:p>
            <a:pPr lvl="1"/>
            <a:r>
              <a:rPr lang="en-IN" sz="3600" b="1" dirty="0">
                <a:solidFill>
                  <a:srgbClr val="19191C"/>
                </a:solidFill>
                <a:latin typeface="Segoe UI"/>
              </a:rPr>
              <a:t>Agriculture &amp; Resource Management</a:t>
            </a:r>
            <a:endParaRPr lang="en-US" sz="3600" b="1" dirty="0">
              <a:solidFill>
                <a:schemeClr val="tx1"/>
              </a:solidFill>
            </a:endParaRPr>
          </a:p>
        </p:txBody>
      </p:sp>
      <p:sp>
        <p:nvSpPr>
          <p:cNvPr id="3" name="TextBox 2">
            <a:extLst>
              <a:ext uri="{FF2B5EF4-FFF2-40B4-BE49-F238E27FC236}">
                <a16:creationId xmlns:a16="http://schemas.microsoft.com/office/drawing/2014/main" id="{710097BA-8B7F-2C5D-C82B-59A962CB4F75}"/>
              </a:ext>
            </a:extLst>
          </p:cNvPr>
          <p:cNvSpPr txBox="1"/>
          <p:nvPr/>
        </p:nvSpPr>
        <p:spPr>
          <a:xfrm>
            <a:off x="4013421" y="3879747"/>
            <a:ext cx="6213944" cy="646331"/>
          </a:xfrm>
          <a:prstGeom prst="rect">
            <a:avLst/>
          </a:prstGeom>
          <a:noFill/>
        </p:spPr>
        <p:txBody>
          <a:bodyPr wrap="square">
            <a:spAutoFit/>
          </a:bodyPr>
          <a:lstStyle/>
          <a:p>
            <a:r>
              <a:rPr lang="en-US" dirty="0">
                <a:solidFill>
                  <a:srgbClr val="2D2D32"/>
                </a:solidFill>
                <a:latin typeface="Segoe UI"/>
              </a:rPr>
              <a:t>Deploying Data-Driven Systems for a Sustainable Future</a:t>
            </a:r>
          </a:p>
          <a:p>
            <a:r>
              <a:rPr lang="en-US" dirty="0">
                <a:solidFill>
                  <a:srgbClr val="2D2D32"/>
                </a:solidFill>
                <a:latin typeface="Segoe UI"/>
              </a:rPr>
              <a:t>In-season nitrogen management; continental soil moisture</a:t>
            </a:r>
          </a:p>
        </p:txBody>
      </p:sp>
    </p:spTree>
    <p:extLst>
      <p:ext uri="{BB962C8B-B14F-4D97-AF65-F5344CB8AC3E}">
        <p14:creationId xmlns:p14="http://schemas.microsoft.com/office/powerpoint/2010/main" val="34548169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784" y="75855"/>
            <a:ext cx="10833652" cy="1143000"/>
          </a:xfrm>
        </p:spPr>
        <p:txBody>
          <a:bodyPr/>
          <a:lstStyle/>
          <a:p>
            <a:r>
              <a:rPr sz="3000" b="1" dirty="0">
                <a:solidFill>
                  <a:srgbClr val="002060"/>
                </a:solidFill>
                <a:latin typeface="Segoe UI"/>
              </a:rPr>
              <a:t>Case Study 5: In-Season Crop Nitrogen Recommendation</a:t>
            </a:r>
          </a:p>
        </p:txBody>
      </p:sp>
      <p:sp>
        <p:nvSpPr>
          <p:cNvPr id="3" name="Content Placeholder 2"/>
          <p:cNvSpPr>
            <a:spLocks noGrp="1"/>
          </p:cNvSpPr>
          <p:nvPr>
            <p:ph idx="1"/>
          </p:nvPr>
        </p:nvSpPr>
        <p:spPr>
          <a:xfrm>
            <a:off x="457200" y="1321904"/>
            <a:ext cx="5903843" cy="4525963"/>
          </a:xfrm>
        </p:spPr>
        <p:txBody>
          <a:bodyPr>
            <a:normAutofit/>
          </a:bodyPr>
          <a:lstStyle/>
          <a:p>
            <a:r>
              <a:rPr lang="en-US" sz="2100" b="1" dirty="0"/>
              <a:t>Problem Statement:</a:t>
            </a:r>
            <a:r>
              <a:rPr lang="en-US" sz="2100" dirty="0"/>
              <a:t> Uniformly applying nitrogen fertilizer is economically wasteful and environmentally harmful (e.g., water pollution). Yield is limited by the most nitrogen-deficient zones.</a:t>
            </a:r>
          </a:p>
          <a:p>
            <a:pPr marL="0" indent="0">
              <a:buNone/>
            </a:pPr>
            <a:endParaRPr lang="en-US" sz="2100" dirty="0"/>
          </a:p>
          <a:p>
            <a:r>
              <a:rPr lang="en-US" sz="2100" b="1" dirty="0"/>
              <a:t>Economic Objective:</a:t>
            </a:r>
            <a:r>
              <a:rPr lang="en-US" sz="2100" dirty="0"/>
              <a:t> Develop a system that generates a Variable Rate Application (VRA) map, telling farmers the precise amount of nitrogen (in kg/hectare ) to apply to every 10m x 10m section of their field to maximize profit, not just yield.</a:t>
            </a:r>
          </a:p>
        </p:txBody>
      </p:sp>
      <p:pic>
        <p:nvPicPr>
          <p:cNvPr id="6" name="Picture 5">
            <a:extLst>
              <a:ext uri="{FF2B5EF4-FFF2-40B4-BE49-F238E27FC236}">
                <a16:creationId xmlns:a16="http://schemas.microsoft.com/office/drawing/2014/main" id="{601BB6A1-7C89-84B8-17E4-C7D7EEFC729F}"/>
              </a:ext>
            </a:extLst>
          </p:cNvPr>
          <p:cNvPicPr>
            <a:picLocks noChangeAspect="1"/>
          </p:cNvPicPr>
          <p:nvPr/>
        </p:nvPicPr>
        <p:blipFill>
          <a:blip r:embed="rId2"/>
          <a:stretch>
            <a:fillRect/>
          </a:stretch>
        </p:blipFill>
        <p:spPr>
          <a:xfrm>
            <a:off x="7110335" y="1653871"/>
            <a:ext cx="3954823" cy="372586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9680713" cy="1143000"/>
          </a:xfrm>
        </p:spPr>
        <p:txBody>
          <a:bodyPr/>
          <a:lstStyle/>
          <a:p>
            <a:r>
              <a:rPr sz="3000" b="1" dirty="0">
                <a:solidFill>
                  <a:srgbClr val="002060"/>
                </a:solidFill>
                <a:latin typeface="Segoe UI"/>
              </a:rPr>
              <a:t>Crop Nitrogen: The Geo-Informatics Data Stack</a:t>
            </a:r>
          </a:p>
        </p:txBody>
      </p:sp>
      <p:graphicFrame>
        <p:nvGraphicFramePr>
          <p:cNvPr id="4" name="Table 3"/>
          <p:cNvGraphicFramePr>
            <a:graphicFrameLocks noGrp="1"/>
          </p:cNvGraphicFramePr>
          <p:nvPr/>
        </p:nvGraphicFramePr>
        <p:xfrm>
          <a:off x="457200" y="1645920"/>
          <a:ext cx="11247120" cy="411480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gridCol w="4389120">
                  <a:extLst>
                    <a:ext uri="{9D8B030D-6E8A-4147-A177-3AD203B41FA5}">
                      <a16:colId xmlns:a16="http://schemas.microsoft.com/office/drawing/2014/main" val="20002"/>
                    </a:ext>
                  </a:extLst>
                </a:gridCol>
              </a:tblGrid>
              <a:tr h="822960">
                <a:tc>
                  <a:txBody>
                    <a:bodyPr/>
                    <a:lstStyle/>
                    <a:p>
                      <a:r>
                        <a:rPr sz="1800" b="1">
                          <a:solidFill>
                            <a:srgbClr val="2D2D32"/>
                          </a:solidFill>
                          <a:latin typeface="Segoe UI"/>
                        </a:rPr>
                        <a:t>Data Layer</a:t>
                      </a:r>
                    </a:p>
                  </a:txBody>
                  <a:tcPr/>
                </a:tc>
                <a:tc>
                  <a:txBody>
                    <a:bodyPr/>
                    <a:lstStyle/>
                    <a:p>
                      <a:r>
                        <a:rPr sz="1800" b="1">
                          <a:solidFill>
                            <a:srgbClr val="2D2D32"/>
                          </a:solidFill>
                          <a:latin typeface="Segoe UI"/>
                        </a:rPr>
                        <a:t>Role in Model</a:t>
                      </a:r>
                    </a:p>
                  </a:txBody>
                  <a:tcPr/>
                </a:tc>
                <a:tc>
                  <a:txBody>
                    <a:bodyPr/>
                    <a:lstStyle/>
                    <a:p>
                      <a:r>
                        <a:rPr sz="1800" b="1">
                          <a:solidFill>
                            <a:srgbClr val="2D2D32"/>
                          </a:solidFill>
                          <a:latin typeface="Segoe UI"/>
                        </a:rPr>
                        <a:t>Engineering Challenge</a:t>
                      </a:r>
                    </a:p>
                  </a:txBody>
                  <a:tcPr/>
                </a:tc>
                <a:extLst>
                  <a:ext uri="{0D108BD9-81ED-4DB2-BD59-A6C34878D82A}">
                    <a16:rowId xmlns:a16="http://schemas.microsoft.com/office/drawing/2014/main" val="10000"/>
                  </a:ext>
                </a:extLst>
              </a:tr>
              <a:tr h="822960">
                <a:tc>
                  <a:txBody>
                    <a:bodyPr/>
                    <a:lstStyle/>
                    <a:p>
                      <a:r>
                        <a:rPr sz="1600">
                          <a:solidFill>
                            <a:srgbClr val="2D2D32"/>
                          </a:solidFill>
                          <a:latin typeface="Segoe UI"/>
                        </a:rPr>
                        <a:t>Drone Multispectral (NDRE)</a:t>
                      </a:r>
                    </a:p>
                  </a:txBody>
                  <a:tcPr/>
                </a:tc>
                <a:tc>
                  <a:txBody>
                    <a:bodyPr/>
                    <a:lstStyle/>
                    <a:p>
                      <a:r>
                        <a:rPr sz="1600">
                          <a:solidFill>
                            <a:srgbClr val="2D2D32"/>
                          </a:solidFill>
                          <a:latin typeface="Segoe UI"/>
                        </a:rPr>
                        <a:t>In-season health proxy</a:t>
                      </a:r>
                    </a:p>
                  </a:txBody>
                  <a:tcPr/>
                </a:tc>
                <a:tc>
                  <a:txBody>
                    <a:bodyPr/>
                    <a:lstStyle/>
                    <a:p>
                      <a:r>
                        <a:rPr sz="1600">
                          <a:solidFill>
                            <a:srgbClr val="2D2D32"/>
                          </a:solidFill>
                          <a:latin typeface="Segoe UI"/>
                        </a:rPr>
                        <a:t>Cost/ha, data volume, atmospherics</a:t>
                      </a:r>
                    </a:p>
                  </a:txBody>
                  <a:tcPr/>
                </a:tc>
                <a:extLst>
                  <a:ext uri="{0D108BD9-81ED-4DB2-BD59-A6C34878D82A}">
                    <a16:rowId xmlns:a16="http://schemas.microsoft.com/office/drawing/2014/main" val="10001"/>
                  </a:ext>
                </a:extLst>
              </a:tr>
              <a:tr h="822960">
                <a:tc>
                  <a:txBody>
                    <a:bodyPr/>
                    <a:lstStyle/>
                    <a:p>
                      <a:r>
                        <a:rPr sz="1600">
                          <a:solidFill>
                            <a:srgbClr val="2D2D32"/>
                          </a:solidFill>
                          <a:latin typeface="Segoe UI"/>
                        </a:rPr>
                        <a:t>Soil Properties (EC)</a:t>
                      </a:r>
                    </a:p>
                  </a:txBody>
                  <a:tcPr/>
                </a:tc>
                <a:tc>
                  <a:txBody>
                    <a:bodyPr/>
                    <a:lstStyle/>
                    <a:p>
                      <a:r>
                        <a:rPr sz="1600">
                          <a:solidFill>
                            <a:srgbClr val="2D2D32"/>
                          </a:solidFill>
                          <a:latin typeface="Segoe UI"/>
                        </a:rPr>
                        <a:t>Nutrient-holding capacity</a:t>
                      </a:r>
                    </a:p>
                  </a:txBody>
                  <a:tcPr/>
                </a:tc>
                <a:tc>
                  <a:txBody>
                    <a:bodyPr/>
                    <a:lstStyle/>
                    <a:p>
                      <a:r>
                        <a:rPr sz="1600">
                          <a:solidFill>
                            <a:srgbClr val="2D2D32"/>
                          </a:solidFill>
                          <a:latin typeface="Segoe UI"/>
                        </a:rPr>
                        <a:t>One-time scan expense</a:t>
                      </a:r>
                    </a:p>
                  </a:txBody>
                  <a:tcPr/>
                </a:tc>
                <a:extLst>
                  <a:ext uri="{0D108BD9-81ED-4DB2-BD59-A6C34878D82A}">
                    <a16:rowId xmlns:a16="http://schemas.microsoft.com/office/drawing/2014/main" val="10002"/>
                  </a:ext>
                </a:extLst>
              </a:tr>
              <a:tr h="822960">
                <a:tc>
                  <a:txBody>
                    <a:bodyPr/>
                    <a:lstStyle/>
                    <a:p>
                      <a:r>
                        <a:rPr sz="1600">
                          <a:solidFill>
                            <a:srgbClr val="2D2D32"/>
                          </a:solidFill>
                          <a:latin typeface="Segoe UI"/>
                        </a:rPr>
                        <a:t>Topography (RTK-GPS)</a:t>
                      </a:r>
                    </a:p>
                  </a:txBody>
                  <a:tcPr/>
                </a:tc>
                <a:tc>
                  <a:txBody>
                    <a:bodyPr/>
                    <a:lstStyle/>
                    <a:p>
                      <a:r>
                        <a:rPr sz="1600">
                          <a:solidFill>
                            <a:srgbClr val="2D2D32"/>
                          </a:solidFill>
                          <a:latin typeface="Segoe UI"/>
                        </a:rPr>
                        <a:t>Water flow &amp; nutrient pooling</a:t>
                      </a:r>
                    </a:p>
                  </a:txBody>
                  <a:tcPr/>
                </a:tc>
                <a:tc>
                  <a:txBody>
                    <a:bodyPr/>
                    <a:lstStyle/>
                    <a:p>
                      <a:r>
                        <a:rPr sz="1600">
                          <a:solidFill>
                            <a:srgbClr val="2D2D32"/>
                          </a:solidFill>
                          <a:latin typeface="Segoe UI"/>
                        </a:rPr>
                        <a:t>High-precision DEM generation</a:t>
                      </a:r>
                    </a:p>
                  </a:txBody>
                  <a:tcPr/>
                </a:tc>
                <a:extLst>
                  <a:ext uri="{0D108BD9-81ED-4DB2-BD59-A6C34878D82A}">
                    <a16:rowId xmlns:a16="http://schemas.microsoft.com/office/drawing/2014/main" val="10003"/>
                  </a:ext>
                </a:extLst>
              </a:tr>
              <a:tr h="822960">
                <a:tc>
                  <a:txBody>
                    <a:bodyPr/>
                    <a:lstStyle/>
                    <a:p>
                      <a:r>
                        <a:rPr sz="1600">
                          <a:solidFill>
                            <a:srgbClr val="2D2D32"/>
                          </a:solidFill>
                          <a:latin typeface="Segoe UI"/>
                        </a:rPr>
                        <a:t>Experimental Strips</a:t>
                      </a:r>
                    </a:p>
                  </a:txBody>
                  <a:tcPr/>
                </a:tc>
                <a:tc>
                  <a:txBody>
                    <a:bodyPr/>
                    <a:lstStyle/>
                    <a:p>
                      <a:r>
                        <a:rPr sz="1600">
                          <a:solidFill>
                            <a:srgbClr val="2D2D32"/>
                          </a:solidFill>
                          <a:latin typeface="Segoe UI"/>
                        </a:rPr>
                        <a:t>Ground truth (rates vs yield)</a:t>
                      </a:r>
                    </a:p>
                  </a:txBody>
                  <a:tcPr/>
                </a:tc>
                <a:tc>
                  <a:txBody>
                    <a:bodyPr/>
                    <a:lstStyle/>
                    <a:p>
                      <a:r>
                        <a:rPr sz="1600">
                          <a:solidFill>
                            <a:srgbClr val="2D2D32"/>
                          </a:solidFill>
                          <a:latin typeface="Segoe UI"/>
                        </a:rPr>
                        <a:t>Season-long on-farm experiments</a:t>
                      </a: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174" y="0"/>
            <a:ext cx="8229600" cy="1143000"/>
          </a:xfrm>
        </p:spPr>
        <p:txBody>
          <a:bodyPr/>
          <a:lstStyle/>
          <a:p>
            <a:r>
              <a:rPr sz="3000" b="1" dirty="0">
                <a:solidFill>
                  <a:srgbClr val="002060"/>
                </a:solidFill>
                <a:latin typeface="Segoe UI"/>
              </a:rPr>
              <a:t>Crop Nitrogen: Architectural Rationale</a:t>
            </a:r>
          </a:p>
        </p:txBody>
      </p:sp>
      <p:sp>
        <p:nvSpPr>
          <p:cNvPr id="3" name="Content Placeholder 2"/>
          <p:cNvSpPr>
            <a:spLocks noGrp="1"/>
          </p:cNvSpPr>
          <p:nvPr>
            <p:ph idx="1"/>
          </p:nvPr>
        </p:nvSpPr>
        <p:spPr>
          <a:xfrm>
            <a:off x="417444" y="991925"/>
            <a:ext cx="7350981" cy="4525963"/>
          </a:xfrm>
        </p:spPr>
        <p:txBody>
          <a:bodyPr>
            <a:noAutofit/>
          </a:bodyPr>
          <a:lstStyle/>
          <a:p>
            <a:r>
              <a:rPr lang="en-US" sz="2100" b="1" dirty="0"/>
              <a:t>Problem Decomposition:</a:t>
            </a:r>
            <a:r>
              <a:rPr lang="en-US" sz="2100" dirty="0"/>
              <a:t> The model must learn a complex, non-linear function: </a:t>
            </a:r>
            <a:r>
              <a:rPr lang="en-US" sz="2100" dirty="0" err="1"/>
              <a:t>Optimal_N_Rate</a:t>
            </a:r>
            <a:r>
              <a:rPr lang="en-US" sz="2100" dirty="0"/>
              <a:t> = f(</a:t>
            </a:r>
            <a:r>
              <a:rPr lang="en-US" sz="2100" dirty="0" err="1"/>
              <a:t>NDRE_t</a:t>
            </a:r>
            <a:r>
              <a:rPr lang="en-US" sz="2100" dirty="0"/>
              <a:t>, </a:t>
            </a:r>
            <a:r>
              <a:rPr lang="en-US" sz="2100" dirty="0" err="1"/>
              <a:t>Soil_EC</a:t>
            </a:r>
            <a:r>
              <a:rPr lang="en-US" sz="2100" dirty="0"/>
              <a:t>, Slope).</a:t>
            </a:r>
          </a:p>
          <a:p>
            <a:r>
              <a:rPr lang="en-US" sz="2100" b="1" dirty="0"/>
              <a:t>Rejected Alternative:</a:t>
            </a:r>
            <a:r>
              <a:rPr lang="en-US" sz="2100" dirty="0"/>
              <a:t> A simple linear regression would fail to capture the known non-linear response of crops to nitrogen.</a:t>
            </a:r>
          </a:p>
          <a:p>
            <a:r>
              <a:rPr lang="en-US" sz="2100" b="1" dirty="0"/>
              <a:t>Model Choice:</a:t>
            </a:r>
            <a:r>
              <a:rPr lang="en-US" sz="2100" dirty="0"/>
              <a:t> A </a:t>
            </a:r>
            <a:r>
              <a:rPr lang="en-US" sz="2100" b="1" dirty="0"/>
              <a:t>Geographically Weighted Random Forest (GWRF)</a:t>
            </a:r>
            <a:r>
              <a:rPr lang="en-US" sz="2100" dirty="0"/>
              <a:t>.</a:t>
            </a:r>
          </a:p>
          <a:p>
            <a:r>
              <a:rPr lang="en-US" sz="2100" b="1" dirty="0"/>
              <a:t>Why:</a:t>
            </a:r>
            <a:endParaRPr lang="en-US" sz="2100" dirty="0"/>
          </a:p>
          <a:p>
            <a:pPr lvl="1"/>
            <a:r>
              <a:rPr lang="en-US" sz="2100" b="1" dirty="0"/>
              <a:t>Random Forest:</a:t>
            </a:r>
            <a:r>
              <a:rPr lang="en-US" sz="2100" dirty="0"/>
              <a:t> It's excellent at modeling the complex, non-linear interactions in the tabular data.</a:t>
            </a:r>
          </a:p>
          <a:p>
            <a:pPr lvl="1"/>
            <a:r>
              <a:rPr lang="en-US" sz="2100" b="1" dirty="0"/>
              <a:t>Geographically Weighted (GWR aspect):</a:t>
            </a:r>
            <a:r>
              <a:rPr lang="en-US" sz="2100" dirty="0"/>
              <a:t> It accounts for spatial non-stationarity. The optimal nitrogen rate for a given NDRE value might be different in a low-lying clay soil area versus a sandy hilltop area </a:t>
            </a:r>
            <a:r>
              <a:rPr lang="en-US" sz="2100" i="1" dirty="0"/>
              <a:t>within the same field</a:t>
            </a:r>
            <a:r>
              <a:rPr lang="en-US" sz="2100" dirty="0"/>
              <a:t>. The GWRF trains a local Random Forest for each location, weighting nearby training strips more heavily.</a:t>
            </a:r>
          </a:p>
        </p:txBody>
      </p:sp>
      <p:pic>
        <p:nvPicPr>
          <p:cNvPr id="6" name="Picture 5">
            <a:extLst>
              <a:ext uri="{FF2B5EF4-FFF2-40B4-BE49-F238E27FC236}">
                <a16:creationId xmlns:a16="http://schemas.microsoft.com/office/drawing/2014/main" id="{3F7020C2-01D0-FAF5-430B-F60171E45A23}"/>
              </a:ext>
            </a:extLst>
          </p:cNvPr>
          <p:cNvPicPr>
            <a:picLocks noChangeAspect="1"/>
          </p:cNvPicPr>
          <p:nvPr/>
        </p:nvPicPr>
        <p:blipFill>
          <a:blip r:embed="rId2"/>
          <a:stretch>
            <a:fillRect/>
          </a:stretch>
        </p:blipFill>
        <p:spPr>
          <a:xfrm>
            <a:off x="7676802" y="1871920"/>
            <a:ext cx="4225776" cy="2917047"/>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3000" b="1" dirty="0">
                <a:solidFill>
                  <a:srgbClr val="002060"/>
                </a:solidFill>
                <a:latin typeface="Segoe UI"/>
              </a:rPr>
              <a:t>Evaluation Deep Dive: Profit Maximization, not just RMSE</a:t>
            </a:r>
          </a:p>
        </p:txBody>
      </p:sp>
      <p:sp>
        <p:nvSpPr>
          <p:cNvPr id="3" name="Content Placeholder 2"/>
          <p:cNvSpPr>
            <a:spLocks noGrp="1"/>
          </p:cNvSpPr>
          <p:nvPr>
            <p:ph idx="1"/>
          </p:nvPr>
        </p:nvSpPr>
        <p:spPr>
          <a:xfrm>
            <a:off x="457200" y="1600200"/>
            <a:ext cx="6539948" cy="4525963"/>
          </a:xfrm>
        </p:spPr>
        <p:txBody>
          <a:bodyPr>
            <a:normAutofit lnSpcReduction="10000"/>
          </a:bodyPr>
          <a:lstStyle/>
          <a:p>
            <a:r>
              <a:rPr lang="en-US" sz="2200" b="1" dirty="0"/>
              <a:t>The Flaw of RMSE:</a:t>
            </a:r>
            <a:r>
              <a:rPr lang="en-US" sz="2200" dirty="0"/>
              <a:t> Minimizing the error in predicting yield (RMSE) is not the same as maximizing the farmer's profit. The cost of fertilizer is a key variable.</a:t>
            </a:r>
          </a:p>
          <a:p>
            <a:r>
              <a:rPr lang="en-US" sz="2200" b="1" dirty="0"/>
              <a:t>The Real-World Metric:</a:t>
            </a:r>
            <a:r>
              <a:rPr lang="en-US" sz="2200" dirty="0"/>
              <a:t> </a:t>
            </a:r>
            <a:r>
              <a:rPr lang="en-US" sz="2200" b="1" dirty="0"/>
              <a:t>Net Return ($/hectare).</a:t>
            </a:r>
            <a:endParaRPr lang="en-US" sz="2200" dirty="0"/>
          </a:p>
          <a:p>
            <a:r>
              <a:rPr lang="en-US" sz="2200" b="1" dirty="0"/>
              <a:t>Calculation:</a:t>
            </a:r>
            <a:r>
              <a:rPr lang="en-US" sz="2200" dirty="0"/>
              <a:t> For each test plot, we calculate: Profit = (</a:t>
            </a:r>
            <a:r>
              <a:rPr lang="en-US" sz="2200" dirty="0" err="1"/>
              <a:t>Predicted_Yield</a:t>
            </a:r>
            <a:r>
              <a:rPr lang="en-US" sz="2200" dirty="0"/>
              <a:t> * </a:t>
            </a:r>
            <a:r>
              <a:rPr lang="en-US" sz="2200" dirty="0" err="1"/>
              <a:t>Price_of_Corn</a:t>
            </a:r>
            <a:r>
              <a:rPr lang="en-US" sz="2200" dirty="0"/>
              <a:t>) - (</a:t>
            </a:r>
            <a:r>
              <a:rPr lang="en-US" sz="2200" dirty="0" err="1"/>
              <a:t>Applied_N_Rate</a:t>
            </a:r>
            <a:r>
              <a:rPr lang="en-US" sz="2200" dirty="0"/>
              <a:t> * </a:t>
            </a:r>
            <a:r>
              <a:rPr lang="en-US" sz="2200" dirty="0" err="1"/>
              <a:t>Cost_of_Nitrogen</a:t>
            </a:r>
            <a:r>
              <a:rPr lang="en-US" sz="2200" dirty="0"/>
              <a:t>).</a:t>
            </a:r>
          </a:p>
          <a:p>
            <a:r>
              <a:rPr lang="en-US" sz="2200" b="1" dirty="0"/>
              <a:t>Evaluation:</a:t>
            </a:r>
            <a:r>
              <a:rPr lang="en-US" sz="2200" dirty="0"/>
              <a:t> We compare the average profit from our model's VRA prescription map against the profit from the farmer's standard uniform application rate.</a:t>
            </a:r>
          </a:p>
          <a:p>
            <a:r>
              <a:rPr lang="en-US" sz="2200" b="1" dirty="0"/>
              <a:t>Realistic Result:</a:t>
            </a:r>
            <a:r>
              <a:rPr lang="en-US" sz="2200" dirty="0"/>
              <a:t> A successful model might show a </a:t>
            </a:r>
            <a:r>
              <a:rPr lang="en-US" sz="2200" b="1" dirty="0"/>
              <a:t>+$50-75/hectare increase in net return</a:t>
            </a:r>
            <a:r>
              <a:rPr lang="en-US" sz="2200" dirty="0"/>
              <a:t>.</a:t>
            </a:r>
          </a:p>
        </p:txBody>
      </p:sp>
      <p:pic>
        <p:nvPicPr>
          <p:cNvPr id="6" name="Picture 5">
            <a:extLst>
              <a:ext uri="{FF2B5EF4-FFF2-40B4-BE49-F238E27FC236}">
                <a16:creationId xmlns:a16="http://schemas.microsoft.com/office/drawing/2014/main" id="{B5928B84-2399-624F-0903-3EB8E8821C45}"/>
              </a:ext>
            </a:extLst>
          </p:cNvPr>
          <p:cNvPicPr>
            <a:picLocks noChangeAspect="1"/>
          </p:cNvPicPr>
          <p:nvPr/>
        </p:nvPicPr>
        <p:blipFill>
          <a:blip r:embed="rId2"/>
          <a:stretch>
            <a:fillRect/>
          </a:stretch>
        </p:blipFill>
        <p:spPr>
          <a:xfrm>
            <a:off x="7330727" y="2019631"/>
            <a:ext cx="3859055" cy="3367422"/>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123"/>
            <a:ext cx="9577346" cy="1143000"/>
          </a:xfrm>
        </p:spPr>
        <p:txBody>
          <a:bodyPr/>
          <a:lstStyle/>
          <a:p>
            <a:r>
              <a:rPr sz="3000" b="1" dirty="0">
                <a:solidFill>
                  <a:srgbClr val="002060"/>
                </a:solidFill>
                <a:latin typeface="Segoe UI"/>
              </a:rPr>
              <a:t>From Model to Machine: The Deployment Pipeline</a:t>
            </a:r>
          </a:p>
        </p:txBody>
      </p:sp>
      <p:sp>
        <p:nvSpPr>
          <p:cNvPr id="3" name="Content Placeholder 2"/>
          <p:cNvSpPr>
            <a:spLocks noGrp="1"/>
          </p:cNvSpPr>
          <p:nvPr>
            <p:ph idx="1"/>
          </p:nvPr>
        </p:nvSpPr>
        <p:spPr>
          <a:xfrm>
            <a:off x="457200" y="1354027"/>
            <a:ext cx="6205993" cy="4525963"/>
          </a:xfrm>
        </p:spPr>
        <p:txBody>
          <a:bodyPr>
            <a:noAutofit/>
          </a:bodyPr>
          <a:lstStyle/>
          <a:p>
            <a:r>
              <a:rPr lang="en-US" sz="2100" b="1" dirty="0"/>
              <a:t>The Operational Product:</a:t>
            </a:r>
            <a:r>
              <a:rPr lang="en-US" sz="2100" dirty="0"/>
              <a:t> A VRA prescription map in a standardized format (e.g., ISOXML or Shapefile).</a:t>
            </a:r>
          </a:p>
          <a:p>
            <a:r>
              <a:rPr lang="en-US" sz="2100" b="1" dirty="0"/>
              <a:t>The Pipeline:</a:t>
            </a:r>
            <a:endParaRPr lang="en-US" sz="2100" dirty="0"/>
          </a:p>
          <a:p>
            <a:pPr lvl="1"/>
            <a:r>
              <a:rPr lang="en-US" sz="2100" dirty="0"/>
              <a:t>Farmer uploads drone imagery and soil data to a cloud platform.</a:t>
            </a:r>
          </a:p>
          <a:p>
            <a:pPr lvl="1"/>
            <a:r>
              <a:rPr lang="en-US" sz="2100" dirty="0"/>
              <a:t>The GWRF model runs, generating the prescription map.</a:t>
            </a:r>
          </a:p>
          <a:p>
            <a:pPr lvl="1"/>
            <a:r>
              <a:rPr lang="en-US" sz="2100" dirty="0"/>
              <a:t>The farmer downloads the map to a USB drive.</a:t>
            </a:r>
          </a:p>
          <a:p>
            <a:pPr lvl="1"/>
            <a:r>
              <a:rPr lang="en-US" sz="2100" dirty="0"/>
              <a:t>The drive is plugged into the tractor's cab controller.</a:t>
            </a:r>
          </a:p>
          <a:p>
            <a:pPr lvl="1"/>
            <a:r>
              <a:rPr lang="en-US" sz="2100" dirty="0"/>
              <a:t>The tractor's GPS and rate controller automatically execute the map, adjusting the fertilizer nozzles in real-time as it drives across the field.</a:t>
            </a:r>
          </a:p>
        </p:txBody>
      </p:sp>
      <p:pic>
        <p:nvPicPr>
          <p:cNvPr id="6" name="Picture 5">
            <a:extLst>
              <a:ext uri="{FF2B5EF4-FFF2-40B4-BE49-F238E27FC236}">
                <a16:creationId xmlns:a16="http://schemas.microsoft.com/office/drawing/2014/main" id="{4D3C744E-6C7F-CDCD-E24B-92A1D5B9E5C2}"/>
              </a:ext>
            </a:extLst>
          </p:cNvPr>
          <p:cNvPicPr>
            <a:picLocks noChangeAspect="1"/>
          </p:cNvPicPr>
          <p:nvPr/>
        </p:nvPicPr>
        <p:blipFill>
          <a:blip r:embed="rId2"/>
          <a:stretch>
            <a:fillRect/>
          </a:stretch>
        </p:blipFill>
        <p:spPr>
          <a:xfrm>
            <a:off x="6710180" y="1903661"/>
            <a:ext cx="5021445" cy="3668429"/>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25" y="120264"/>
            <a:ext cx="10221402" cy="1143000"/>
          </a:xfrm>
        </p:spPr>
        <p:txBody>
          <a:bodyPr/>
          <a:lstStyle/>
          <a:p>
            <a:r>
              <a:rPr sz="3000" b="1" dirty="0">
                <a:solidFill>
                  <a:srgbClr val="002060"/>
                </a:solidFill>
                <a:latin typeface="Segoe UI"/>
              </a:rPr>
              <a:t>Case Study 6: Continental-Scale Soil Moisture Mapping</a:t>
            </a:r>
          </a:p>
        </p:txBody>
      </p:sp>
      <p:sp>
        <p:nvSpPr>
          <p:cNvPr id="3" name="Content Placeholder 2"/>
          <p:cNvSpPr>
            <a:spLocks noGrp="1"/>
          </p:cNvSpPr>
          <p:nvPr>
            <p:ph idx="1"/>
          </p:nvPr>
        </p:nvSpPr>
        <p:spPr>
          <a:xfrm>
            <a:off x="457200" y="1393466"/>
            <a:ext cx="5307496" cy="4525963"/>
          </a:xfrm>
        </p:spPr>
        <p:txBody>
          <a:bodyPr>
            <a:normAutofit/>
          </a:bodyPr>
          <a:lstStyle/>
          <a:p>
            <a:r>
              <a:rPr lang="en-US" sz="2200" b="1" dirty="0"/>
              <a:t>Problem Statement:</a:t>
            </a:r>
            <a:r>
              <a:rPr lang="en-US" sz="2200" dirty="0"/>
              <a:t> Soil moisture is a critical variable for drought monitoring, flood prediction, and agricultural planning, but ground sensors are sparse.</a:t>
            </a:r>
          </a:p>
          <a:p>
            <a:pPr marL="0" indent="0">
              <a:buNone/>
            </a:pPr>
            <a:endParaRPr lang="en-US" sz="2200" dirty="0"/>
          </a:p>
          <a:p>
            <a:r>
              <a:rPr lang="en-US" sz="2200" b="1" dirty="0"/>
              <a:t>Societal Objective:</a:t>
            </a:r>
            <a:r>
              <a:rPr lang="en-US" sz="2200" dirty="0"/>
              <a:t> Create a daily, 1km-resolution map of surface soil moisture for an entire continent (e.g., Africa) to power a drought early warning system.</a:t>
            </a:r>
          </a:p>
        </p:txBody>
      </p:sp>
      <p:pic>
        <p:nvPicPr>
          <p:cNvPr id="8" name="Picture 7">
            <a:extLst>
              <a:ext uri="{FF2B5EF4-FFF2-40B4-BE49-F238E27FC236}">
                <a16:creationId xmlns:a16="http://schemas.microsoft.com/office/drawing/2014/main" id="{A83B3E8E-B468-C058-B207-4CF80C3C6993}"/>
              </a:ext>
            </a:extLst>
          </p:cNvPr>
          <p:cNvPicPr>
            <a:picLocks noChangeAspect="1"/>
          </p:cNvPicPr>
          <p:nvPr/>
        </p:nvPicPr>
        <p:blipFill>
          <a:blip r:embed="rId2"/>
          <a:stretch>
            <a:fillRect/>
          </a:stretch>
        </p:blipFill>
        <p:spPr>
          <a:xfrm>
            <a:off x="7060442" y="1846540"/>
            <a:ext cx="3657917" cy="3619814"/>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8973047" cy="1143000"/>
          </a:xfrm>
        </p:spPr>
        <p:txBody>
          <a:bodyPr/>
          <a:lstStyle/>
          <a:p>
            <a:r>
              <a:rPr sz="3000" b="1" dirty="0">
                <a:solidFill>
                  <a:srgbClr val="002060"/>
                </a:solidFill>
                <a:latin typeface="Segoe UI"/>
              </a:rPr>
              <a:t>Soil Moisture: The Geo-Informatics Data Stack</a:t>
            </a:r>
          </a:p>
        </p:txBody>
      </p:sp>
      <p:graphicFrame>
        <p:nvGraphicFramePr>
          <p:cNvPr id="4" name="Table 3"/>
          <p:cNvGraphicFramePr>
            <a:graphicFrameLocks noGrp="1"/>
          </p:cNvGraphicFramePr>
          <p:nvPr/>
        </p:nvGraphicFramePr>
        <p:xfrm>
          <a:off x="457200" y="1645920"/>
          <a:ext cx="11247120" cy="411480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gridCol w="4389120">
                  <a:extLst>
                    <a:ext uri="{9D8B030D-6E8A-4147-A177-3AD203B41FA5}">
                      <a16:colId xmlns:a16="http://schemas.microsoft.com/office/drawing/2014/main" val="20002"/>
                    </a:ext>
                  </a:extLst>
                </a:gridCol>
              </a:tblGrid>
              <a:tr h="822960">
                <a:tc>
                  <a:txBody>
                    <a:bodyPr/>
                    <a:lstStyle/>
                    <a:p>
                      <a:r>
                        <a:rPr sz="1800" b="1">
                          <a:solidFill>
                            <a:srgbClr val="2D2D32"/>
                          </a:solidFill>
                          <a:latin typeface="Segoe UI"/>
                        </a:rPr>
                        <a:t>Data Source</a:t>
                      </a:r>
                    </a:p>
                  </a:txBody>
                  <a:tcPr/>
                </a:tc>
                <a:tc>
                  <a:txBody>
                    <a:bodyPr/>
                    <a:lstStyle/>
                    <a:p>
                      <a:r>
                        <a:rPr sz="1800" b="1">
                          <a:solidFill>
                            <a:srgbClr val="2D2D32"/>
                          </a:solidFill>
                          <a:latin typeface="Segoe UI"/>
                        </a:rPr>
                        <a:t>Role in Model</a:t>
                      </a:r>
                    </a:p>
                  </a:txBody>
                  <a:tcPr/>
                </a:tc>
                <a:tc>
                  <a:txBody>
                    <a:bodyPr/>
                    <a:lstStyle/>
                    <a:p>
                      <a:r>
                        <a:rPr sz="1800" b="1">
                          <a:solidFill>
                            <a:srgbClr val="2D2D32"/>
                          </a:solidFill>
                          <a:latin typeface="Segoe UI"/>
                        </a:rPr>
                        <a:t>Key Limitation</a:t>
                      </a:r>
                    </a:p>
                  </a:txBody>
                  <a:tcPr/>
                </a:tc>
                <a:extLst>
                  <a:ext uri="{0D108BD9-81ED-4DB2-BD59-A6C34878D82A}">
                    <a16:rowId xmlns:a16="http://schemas.microsoft.com/office/drawing/2014/main" val="10000"/>
                  </a:ext>
                </a:extLst>
              </a:tr>
              <a:tr h="822960">
                <a:tc>
                  <a:txBody>
                    <a:bodyPr/>
                    <a:lstStyle/>
                    <a:p>
                      <a:r>
                        <a:rPr sz="1600">
                          <a:solidFill>
                            <a:srgbClr val="2D2D32"/>
                          </a:solidFill>
                          <a:latin typeface="Segoe UI"/>
                        </a:rPr>
                        <a:t>Sentinel-1 SAR</a:t>
                      </a:r>
                    </a:p>
                  </a:txBody>
                  <a:tcPr/>
                </a:tc>
                <a:tc>
                  <a:txBody>
                    <a:bodyPr/>
                    <a:lstStyle/>
                    <a:p>
                      <a:r>
                        <a:rPr sz="1600">
                          <a:solidFill>
                            <a:srgbClr val="2D2D32"/>
                          </a:solidFill>
                          <a:latin typeface="Segoe UI"/>
                        </a:rPr>
                        <a:t>High-res texture proxy</a:t>
                      </a:r>
                    </a:p>
                  </a:txBody>
                  <a:tcPr/>
                </a:tc>
                <a:tc>
                  <a:txBody>
                    <a:bodyPr/>
                    <a:lstStyle/>
                    <a:p>
                      <a:r>
                        <a:rPr sz="1600">
                          <a:solidFill>
                            <a:srgbClr val="2D2D32"/>
                          </a:solidFill>
                          <a:latin typeface="Segoe UI"/>
                        </a:rPr>
                        <a:t>Narrow swath; vegetation interference</a:t>
                      </a:r>
                    </a:p>
                  </a:txBody>
                  <a:tcPr/>
                </a:tc>
                <a:extLst>
                  <a:ext uri="{0D108BD9-81ED-4DB2-BD59-A6C34878D82A}">
                    <a16:rowId xmlns:a16="http://schemas.microsoft.com/office/drawing/2014/main" val="10001"/>
                  </a:ext>
                </a:extLst>
              </a:tr>
              <a:tr h="822960">
                <a:tc>
                  <a:txBody>
                    <a:bodyPr/>
                    <a:lstStyle/>
                    <a:p>
                      <a:r>
                        <a:rPr sz="1600">
                          <a:solidFill>
                            <a:srgbClr val="2D2D32"/>
                          </a:solidFill>
                          <a:latin typeface="Segoe UI"/>
                        </a:rPr>
                        <a:t>SMAP</a:t>
                      </a:r>
                    </a:p>
                  </a:txBody>
                  <a:tcPr/>
                </a:tc>
                <a:tc>
                  <a:txBody>
                    <a:bodyPr/>
                    <a:lstStyle/>
                    <a:p>
                      <a:r>
                        <a:rPr sz="1600">
                          <a:solidFill>
                            <a:srgbClr val="2D2D32"/>
                          </a:solidFill>
                          <a:latin typeface="Segoe UI"/>
                        </a:rPr>
                        <a:t>Direct but coarse measurement</a:t>
                      </a:r>
                    </a:p>
                  </a:txBody>
                  <a:tcPr/>
                </a:tc>
                <a:tc>
                  <a:txBody>
                    <a:bodyPr/>
                    <a:lstStyle/>
                    <a:p>
                      <a:r>
                        <a:rPr sz="1600">
                          <a:solidFill>
                            <a:srgbClr val="2D2D32"/>
                          </a:solidFill>
                          <a:latin typeface="Segoe UI"/>
                        </a:rPr>
                        <a:t>Very low spatial resolution</a:t>
                      </a:r>
                    </a:p>
                  </a:txBody>
                  <a:tcPr/>
                </a:tc>
                <a:extLst>
                  <a:ext uri="{0D108BD9-81ED-4DB2-BD59-A6C34878D82A}">
                    <a16:rowId xmlns:a16="http://schemas.microsoft.com/office/drawing/2014/main" val="10002"/>
                  </a:ext>
                </a:extLst>
              </a:tr>
              <a:tr h="822960">
                <a:tc>
                  <a:txBody>
                    <a:bodyPr/>
                    <a:lstStyle/>
                    <a:p>
                      <a:r>
                        <a:rPr sz="1600">
                          <a:solidFill>
                            <a:srgbClr val="2D2D32"/>
                          </a:solidFill>
                          <a:latin typeface="Segoe UI"/>
                        </a:rPr>
                        <a:t>ERA5 Land</a:t>
                      </a:r>
                    </a:p>
                  </a:txBody>
                  <a:tcPr/>
                </a:tc>
                <a:tc>
                  <a:txBody>
                    <a:bodyPr/>
                    <a:lstStyle/>
                    <a:p>
                      <a:r>
                        <a:rPr sz="1600">
                          <a:solidFill>
                            <a:srgbClr val="2D2D32"/>
                          </a:solidFill>
                          <a:latin typeface="Segoe UI"/>
                        </a:rPr>
                        <a:t>Physics-based estimate</a:t>
                      </a:r>
                    </a:p>
                  </a:txBody>
                  <a:tcPr/>
                </a:tc>
                <a:tc>
                  <a:txBody>
                    <a:bodyPr/>
                    <a:lstStyle/>
                    <a:p>
                      <a:r>
                        <a:rPr sz="1600">
                          <a:solidFill>
                            <a:srgbClr val="2D2D32"/>
                          </a:solidFill>
                          <a:latin typeface="Segoe UI"/>
                        </a:rPr>
                        <a:t>Inaccuracy in complex terrain</a:t>
                      </a:r>
                    </a:p>
                  </a:txBody>
                  <a:tcPr/>
                </a:tc>
                <a:extLst>
                  <a:ext uri="{0D108BD9-81ED-4DB2-BD59-A6C34878D82A}">
                    <a16:rowId xmlns:a16="http://schemas.microsoft.com/office/drawing/2014/main" val="10003"/>
                  </a:ext>
                </a:extLst>
              </a:tr>
              <a:tr h="822960">
                <a:tc>
                  <a:txBody>
                    <a:bodyPr/>
                    <a:lstStyle/>
                    <a:p>
                      <a:r>
                        <a:rPr sz="1600">
                          <a:solidFill>
                            <a:srgbClr val="2D2D32"/>
                          </a:solidFill>
                          <a:latin typeface="Segoe UI"/>
                        </a:rPr>
                        <a:t>In-situ Sensors</a:t>
                      </a:r>
                    </a:p>
                  </a:txBody>
                  <a:tcPr/>
                </a:tc>
                <a:tc>
                  <a:txBody>
                    <a:bodyPr/>
                    <a:lstStyle/>
                    <a:p>
                      <a:r>
                        <a:rPr sz="1600">
                          <a:solidFill>
                            <a:srgbClr val="2D2D32"/>
                          </a:solidFill>
                          <a:latin typeface="Segoe UI"/>
                        </a:rPr>
                        <a:t>Validation ground truth</a:t>
                      </a:r>
                    </a:p>
                  </a:txBody>
                  <a:tcPr/>
                </a:tc>
                <a:tc>
                  <a:txBody>
                    <a:bodyPr/>
                    <a:lstStyle/>
                    <a:p>
                      <a:r>
                        <a:rPr sz="1600">
                          <a:solidFill>
                            <a:srgbClr val="2D2D32"/>
                          </a:solidFill>
                          <a:latin typeface="Segoe UI"/>
                        </a:rPr>
                        <a:t>Extremely sparse distribution</a:t>
                      </a: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sz="3600" b="1" dirty="0">
                <a:solidFill>
                  <a:srgbClr val="002060"/>
                </a:solidFill>
                <a:latin typeface="Segoe UI"/>
              </a:rPr>
              <a:t>Air Quality: The Multi-Modal Data Fusion Challenge</a:t>
            </a:r>
          </a:p>
        </p:txBody>
      </p:sp>
      <p:sp>
        <p:nvSpPr>
          <p:cNvPr id="3" name="Content Placeholder 2"/>
          <p:cNvSpPr>
            <a:spLocks noGrp="1"/>
          </p:cNvSpPr>
          <p:nvPr>
            <p:ph idx="1"/>
          </p:nvPr>
        </p:nvSpPr>
        <p:spPr/>
        <p:txBody>
          <a:bodyPr/>
          <a:lstStyle/>
          <a:p>
            <a:endParaRPr/>
          </a:p>
        </p:txBody>
      </p:sp>
      <p:graphicFrame>
        <p:nvGraphicFramePr>
          <p:cNvPr id="4" name="Table 3"/>
          <p:cNvGraphicFramePr>
            <a:graphicFrameLocks noGrp="1"/>
          </p:cNvGraphicFramePr>
          <p:nvPr/>
        </p:nvGraphicFramePr>
        <p:xfrm>
          <a:off x="457200" y="1645920"/>
          <a:ext cx="11064240" cy="411480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20000"/>
                    </a:ext>
                  </a:extLst>
                </a:gridCol>
                <a:gridCol w="4389120">
                  <a:extLst>
                    <a:ext uri="{9D8B030D-6E8A-4147-A177-3AD203B41FA5}">
                      <a16:colId xmlns:a16="http://schemas.microsoft.com/office/drawing/2014/main" val="20001"/>
                    </a:ext>
                  </a:extLst>
                </a:gridCol>
                <a:gridCol w="3931920">
                  <a:extLst>
                    <a:ext uri="{9D8B030D-6E8A-4147-A177-3AD203B41FA5}">
                      <a16:colId xmlns:a16="http://schemas.microsoft.com/office/drawing/2014/main" val="20002"/>
                    </a:ext>
                  </a:extLst>
                </a:gridCol>
              </a:tblGrid>
              <a:tr h="822960">
                <a:tc>
                  <a:txBody>
                    <a:bodyPr/>
                    <a:lstStyle/>
                    <a:p>
                      <a:r>
                        <a:rPr sz="1800" b="1">
                          <a:solidFill>
                            <a:srgbClr val="2D2D32"/>
                          </a:solidFill>
                          <a:latin typeface="Segoe UI"/>
                        </a:rPr>
                        <a:t>Data Source</a:t>
                      </a:r>
                    </a:p>
                  </a:txBody>
                  <a:tcPr/>
                </a:tc>
                <a:tc>
                  <a:txBody>
                    <a:bodyPr/>
                    <a:lstStyle/>
                    <a:p>
                      <a:r>
                        <a:rPr sz="1800" b="1">
                          <a:solidFill>
                            <a:srgbClr val="2D2D32"/>
                          </a:solidFill>
                          <a:latin typeface="Segoe UI"/>
                        </a:rPr>
                        <a:t>Role in Model</a:t>
                      </a:r>
                    </a:p>
                  </a:txBody>
                  <a:tcPr/>
                </a:tc>
                <a:tc>
                  <a:txBody>
                    <a:bodyPr/>
                    <a:lstStyle/>
                    <a:p>
                      <a:r>
                        <a:rPr sz="1800" b="1">
                          <a:solidFill>
                            <a:srgbClr val="2D2D32"/>
                          </a:solidFill>
                          <a:latin typeface="Segoe UI"/>
                        </a:rPr>
                        <a:t>Key Limitation</a:t>
                      </a:r>
                    </a:p>
                  </a:txBody>
                  <a:tcPr/>
                </a:tc>
                <a:extLst>
                  <a:ext uri="{0D108BD9-81ED-4DB2-BD59-A6C34878D82A}">
                    <a16:rowId xmlns:a16="http://schemas.microsoft.com/office/drawing/2014/main" val="10000"/>
                  </a:ext>
                </a:extLst>
              </a:tr>
              <a:tr h="822960">
                <a:tc>
                  <a:txBody>
                    <a:bodyPr/>
                    <a:lstStyle/>
                    <a:p>
                      <a:r>
                        <a:rPr sz="1600">
                          <a:solidFill>
                            <a:srgbClr val="2D2D32"/>
                          </a:solidFill>
                          <a:latin typeface="Segoe UI"/>
                        </a:rPr>
                        <a:t>Ground Sensors</a:t>
                      </a:r>
                    </a:p>
                  </a:txBody>
                  <a:tcPr/>
                </a:tc>
                <a:tc>
                  <a:txBody>
                    <a:bodyPr/>
                    <a:lstStyle/>
                    <a:p>
                      <a:r>
                        <a:rPr sz="1600">
                          <a:solidFill>
                            <a:srgbClr val="2D2D32"/>
                          </a:solidFill>
                          <a:latin typeface="Segoe UI"/>
                        </a:rPr>
                        <a:t>Ground Truth (Training Target)</a:t>
                      </a:r>
                    </a:p>
                  </a:txBody>
                  <a:tcPr/>
                </a:tc>
                <a:tc>
                  <a:txBody>
                    <a:bodyPr/>
                    <a:lstStyle/>
                    <a:p>
                      <a:r>
                        <a:rPr sz="1600">
                          <a:solidFill>
                            <a:srgbClr val="2D2D32"/>
                          </a:solidFill>
                          <a:latin typeface="Segoe UI"/>
                        </a:rPr>
                        <a:t>Spatially Sparse, Point Data</a:t>
                      </a:r>
                    </a:p>
                  </a:txBody>
                  <a:tcPr/>
                </a:tc>
                <a:extLst>
                  <a:ext uri="{0D108BD9-81ED-4DB2-BD59-A6C34878D82A}">
                    <a16:rowId xmlns:a16="http://schemas.microsoft.com/office/drawing/2014/main" val="10001"/>
                  </a:ext>
                </a:extLst>
              </a:tr>
              <a:tr h="822960">
                <a:tc>
                  <a:txBody>
                    <a:bodyPr/>
                    <a:lstStyle/>
                    <a:p>
                      <a:r>
                        <a:rPr sz="1600">
                          <a:solidFill>
                            <a:srgbClr val="2D2D32"/>
                          </a:solidFill>
                          <a:latin typeface="Segoe UI"/>
                        </a:rPr>
                        <a:t>Sentinel-5P Satellite</a:t>
                      </a:r>
                    </a:p>
                  </a:txBody>
                  <a:tcPr/>
                </a:tc>
                <a:tc>
                  <a:txBody>
                    <a:bodyPr/>
                    <a:lstStyle/>
                    <a:p>
                      <a:r>
                        <a:rPr sz="1600">
                          <a:solidFill>
                            <a:srgbClr val="2D2D32"/>
                          </a:solidFill>
                          <a:latin typeface="Segoe UI"/>
                        </a:rPr>
                        <a:t>Spatial Context (Aerosol Index)</a:t>
                      </a:r>
                    </a:p>
                  </a:txBody>
                  <a:tcPr/>
                </a:tc>
                <a:tc>
                  <a:txBody>
                    <a:bodyPr/>
                    <a:lstStyle/>
                    <a:p>
                      <a:r>
                        <a:rPr sz="1600">
                          <a:solidFill>
                            <a:srgbClr val="2D2D32"/>
                          </a:solidFill>
                          <a:latin typeface="Segoe UI"/>
                        </a:rPr>
                        <a:t>Low Temporal Resolution (Daily)</a:t>
                      </a:r>
                    </a:p>
                  </a:txBody>
                  <a:tcPr/>
                </a:tc>
                <a:extLst>
                  <a:ext uri="{0D108BD9-81ED-4DB2-BD59-A6C34878D82A}">
                    <a16:rowId xmlns:a16="http://schemas.microsoft.com/office/drawing/2014/main" val="10002"/>
                  </a:ext>
                </a:extLst>
              </a:tr>
              <a:tr h="822960">
                <a:tc>
                  <a:txBody>
                    <a:bodyPr/>
                    <a:lstStyle/>
                    <a:p>
                      <a:r>
                        <a:rPr sz="1600">
                          <a:solidFill>
                            <a:srgbClr val="2D2D32"/>
                          </a:solidFill>
                          <a:latin typeface="Segoe UI"/>
                        </a:rPr>
                        <a:t>ERA5 Weather Model</a:t>
                      </a:r>
                    </a:p>
                  </a:txBody>
                  <a:tcPr/>
                </a:tc>
                <a:tc>
                  <a:txBody>
                    <a:bodyPr/>
                    <a:lstStyle/>
                    <a:p>
                      <a:r>
                        <a:rPr sz="1600">
                          <a:solidFill>
                            <a:srgbClr val="2D2D32"/>
                          </a:solidFill>
                          <a:latin typeface="Segoe UI"/>
                        </a:rPr>
                        <a:t>Dynamic Drivers (Wind, Pressure)</a:t>
                      </a:r>
                    </a:p>
                  </a:txBody>
                  <a:tcPr/>
                </a:tc>
                <a:tc>
                  <a:txBody>
                    <a:bodyPr/>
                    <a:lstStyle/>
                    <a:p>
                      <a:r>
                        <a:rPr sz="1600">
                          <a:solidFill>
                            <a:srgbClr val="2D2D32"/>
                          </a:solidFill>
                          <a:latin typeface="Segoe UI"/>
                        </a:rPr>
                        <a:t>Coarse Spatial Resolution (~25km)</a:t>
                      </a:r>
                    </a:p>
                  </a:txBody>
                  <a:tcPr/>
                </a:tc>
                <a:extLst>
                  <a:ext uri="{0D108BD9-81ED-4DB2-BD59-A6C34878D82A}">
                    <a16:rowId xmlns:a16="http://schemas.microsoft.com/office/drawing/2014/main" val="10003"/>
                  </a:ext>
                </a:extLst>
              </a:tr>
              <a:tr h="822960">
                <a:tc>
                  <a:txBody>
                    <a:bodyPr/>
                    <a:lstStyle/>
                    <a:p>
                      <a:r>
                        <a:rPr sz="1600">
                          <a:solidFill>
                            <a:srgbClr val="2D2D32"/>
                          </a:solidFill>
                          <a:latin typeface="Segoe UI"/>
                        </a:rPr>
                        <a:t>Road Network (OSM)</a:t>
                      </a:r>
                    </a:p>
                  </a:txBody>
                  <a:tcPr/>
                </a:tc>
                <a:tc>
                  <a:txBody>
                    <a:bodyPr/>
                    <a:lstStyle/>
                    <a:p>
                      <a:r>
                        <a:rPr sz="1600">
                          <a:solidFill>
                            <a:srgbClr val="2D2D32"/>
                          </a:solidFill>
                          <a:latin typeface="Segoe UI"/>
                        </a:rPr>
                        <a:t>Static Proxies for Emissions</a:t>
                      </a:r>
                    </a:p>
                  </a:txBody>
                  <a:tcPr/>
                </a:tc>
                <a:tc>
                  <a:txBody>
                    <a:bodyPr/>
                    <a:lstStyle/>
                    <a:p>
                      <a:r>
                        <a:rPr sz="1600">
                          <a:solidFill>
                            <a:srgbClr val="2D2D32"/>
                          </a:solidFill>
                          <a:latin typeface="Segoe UI"/>
                        </a:rPr>
                        <a:t>Indirect relation to real-time traffic</a:t>
                      </a: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173" y="20196"/>
            <a:ext cx="10165743" cy="1143000"/>
          </a:xfrm>
        </p:spPr>
        <p:txBody>
          <a:bodyPr/>
          <a:lstStyle/>
          <a:p>
            <a:r>
              <a:rPr sz="3000" b="1" dirty="0">
                <a:solidFill>
                  <a:srgbClr val="002060"/>
                </a:solidFill>
                <a:latin typeface="Segoe UI"/>
              </a:rPr>
              <a:t>Soil Moisture: Architectural Rationale (GAN/SRGAN)</a:t>
            </a:r>
          </a:p>
        </p:txBody>
      </p:sp>
      <p:sp>
        <p:nvSpPr>
          <p:cNvPr id="3" name="Content Placeholder 2"/>
          <p:cNvSpPr>
            <a:spLocks noGrp="1"/>
          </p:cNvSpPr>
          <p:nvPr>
            <p:ph idx="1"/>
          </p:nvPr>
        </p:nvSpPr>
        <p:spPr>
          <a:xfrm>
            <a:off x="298173" y="1022061"/>
            <a:ext cx="8229600" cy="4525963"/>
          </a:xfrm>
        </p:spPr>
        <p:txBody>
          <a:bodyPr>
            <a:noAutofit/>
          </a:bodyPr>
          <a:lstStyle/>
          <a:p>
            <a:r>
              <a:rPr lang="en-US" sz="2100" b="1" dirty="0"/>
              <a:t>Problem Decomposition:</a:t>
            </a:r>
            <a:r>
              <a:rPr lang="en-US" sz="2100" dirty="0"/>
              <a:t> This is a classic downscaling problem. We need to learn a function that can translate coarse-resolution SMAP/ERA5 data into high-resolution soil moisture maps, using the high-resolution texture and structure from Sentinel-1 SAR as a guide.</a:t>
            </a:r>
          </a:p>
          <a:p>
            <a:r>
              <a:rPr lang="en-US" sz="2100" b="1" dirty="0"/>
              <a:t>Model Choice:</a:t>
            </a:r>
            <a:r>
              <a:rPr lang="en-US" sz="2100" dirty="0"/>
              <a:t> A </a:t>
            </a:r>
            <a:r>
              <a:rPr lang="en-US" sz="2100" b="1" dirty="0"/>
              <a:t>Generative Adversarial Network (GAN)</a:t>
            </a:r>
            <a:r>
              <a:rPr lang="en-US" sz="2100" dirty="0"/>
              <a:t>, specifically a super-resolution GAN (SRGAN).</a:t>
            </a:r>
          </a:p>
          <a:p>
            <a:r>
              <a:rPr lang="en-US" sz="2100" b="1" dirty="0"/>
              <a:t>Why:</a:t>
            </a:r>
            <a:endParaRPr lang="en-US" sz="2100" dirty="0"/>
          </a:p>
          <a:p>
            <a:pPr lvl="1"/>
            <a:r>
              <a:rPr lang="en-US" sz="2100" b="1" dirty="0"/>
              <a:t>The Generator:</a:t>
            </a:r>
            <a:r>
              <a:rPr lang="en-US" sz="2100" dirty="0"/>
              <a:t> A CNN trained to produce a realistic-looking, high-resolution soil moisture map from a coarse-resolution input.</a:t>
            </a:r>
          </a:p>
          <a:p>
            <a:pPr lvl="1"/>
            <a:r>
              <a:rPr lang="en-US" sz="2100" b="1" dirty="0"/>
              <a:t>The Discriminator:</a:t>
            </a:r>
            <a:r>
              <a:rPr lang="en-US" sz="2100" dirty="0"/>
              <a:t> A second CNN trained to distinguish between the Generator's "fake" high-res maps and "real" high-res maps (derived from complex processing of Sentinel-1).</a:t>
            </a:r>
          </a:p>
          <a:p>
            <a:pPr lvl="1"/>
            <a:r>
              <a:rPr lang="en-US" sz="2100" b="1" dirty="0"/>
              <a:t>Adversarial Training:</a:t>
            </a:r>
            <a:r>
              <a:rPr lang="en-US" sz="2100" dirty="0"/>
              <a:t> The two models compete. The Generator gets better at making realistic maps, and the Discriminator gets better at spotting fakes. This competition pushes the Generator to produce extremely sharp, realistic results.</a:t>
            </a:r>
          </a:p>
        </p:txBody>
      </p:sp>
      <p:pic>
        <p:nvPicPr>
          <p:cNvPr id="6" name="Picture 5">
            <a:extLst>
              <a:ext uri="{FF2B5EF4-FFF2-40B4-BE49-F238E27FC236}">
                <a16:creationId xmlns:a16="http://schemas.microsoft.com/office/drawing/2014/main" id="{9A8E25A5-3B3B-5D44-0722-832ECF413394}"/>
              </a:ext>
            </a:extLst>
          </p:cNvPr>
          <p:cNvPicPr>
            <a:picLocks noChangeAspect="1"/>
          </p:cNvPicPr>
          <p:nvPr/>
        </p:nvPicPr>
        <p:blipFill>
          <a:blip r:embed="rId2"/>
          <a:stretch>
            <a:fillRect/>
          </a:stretch>
        </p:blipFill>
        <p:spPr>
          <a:xfrm>
            <a:off x="8511040" y="1163196"/>
            <a:ext cx="3677785" cy="2602139"/>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929" y="91123"/>
            <a:ext cx="10133937" cy="1143000"/>
          </a:xfrm>
        </p:spPr>
        <p:txBody>
          <a:bodyPr/>
          <a:lstStyle/>
          <a:p>
            <a:r>
              <a:rPr sz="3000" b="1" dirty="0">
                <a:solidFill>
                  <a:srgbClr val="002060"/>
                </a:solidFill>
                <a:latin typeface="Segoe UI"/>
              </a:rPr>
              <a:t>Evaluation Deep Dive: Unbiased RMSE with Spatial CV</a:t>
            </a:r>
          </a:p>
        </p:txBody>
      </p:sp>
      <p:sp>
        <p:nvSpPr>
          <p:cNvPr id="3" name="Content Placeholder 2"/>
          <p:cNvSpPr>
            <a:spLocks noGrp="1"/>
          </p:cNvSpPr>
          <p:nvPr>
            <p:ph idx="1"/>
          </p:nvPr>
        </p:nvSpPr>
        <p:spPr>
          <a:xfrm>
            <a:off x="401541" y="1269587"/>
            <a:ext cx="6293457" cy="4525963"/>
          </a:xfrm>
        </p:spPr>
        <p:txBody>
          <a:bodyPr>
            <a:normAutofit fontScale="92500"/>
          </a:bodyPr>
          <a:lstStyle/>
          <a:p>
            <a:r>
              <a:rPr lang="en-US" sz="2100" b="1" dirty="0"/>
              <a:t>The Metric:</a:t>
            </a:r>
            <a:r>
              <a:rPr lang="en-US" sz="2100" dirty="0"/>
              <a:t> We use </a:t>
            </a:r>
            <a:r>
              <a:rPr lang="en-US" sz="2100" b="1" dirty="0"/>
              <a:t>Root Mean Squared Error (RMSE)</a:t>
            </a:r>
            <a:r>
              <a:rPr lang="en-US" sz="2100" dirty="0"/>
              <a:t> against the sparse in-situ sensor data to get an error in volumetric units (m³/m³).</a:t>
            </a:r>
          </a:p>
          <a:p>
            <a:r>
              <a:rPr lang="en-US" sz="2100" b="1" dirty="0"/>
              <a:t>The Challenge: Spatial Autocorrelation Bias.</a:t>
            </a:r>
            <a:r>
              <a:rPr lang="en-US" sz="2100" dirty="0"/>
              <a:t> Ground sensors are often clustered. A standard random cross-validation would be biased, as the model would be tested on sensors that are very close to sensors it was trained on.</a:t>
            </a:r>
          </a:p>
          <a:p>
            <a:r>
              <a:rPr lang="en-US" sz="2100" b="1" dirty="0"/>
              <a:t>Solution: Spatial Block Cross-Validation.</a:t>
            </a:r>
            <a:r>
              <a:rPr lang="en-US" sz="2100" dirty="0"/>
              <a:t> The continent is divided into large geographic blocks. The model is trained on data from some blocks and tested on data from completely separate blocks. This provides an honest, unbiased estimate of the model's performance in locations where it has no nearby ground truth.</a:t>
            </a:r>
          </a:p>
          <a:p>
            <a:r>
              <a:rPr lang="en-US" sz="2100" b="1" dirty="0"/>
              <a:t>Realistic Results:</a:t>
            </a:r>
            <a:r>
              <a:rPr lang="en-US" sz="2100" dirty="0"/>
              <a:t> </a:t>
            </a:r>
            <a:r>
              <a:rPr lang="en-US" sz="2100" b="1" dirty="0"/>
              <a:t>Unbiased RMSE = 0.04 m³/m³</a:t>
            </a:r>
            <a:r>
              <a:rPr lang="en-US" sz="2100" dirty="0"/>
              <a:t>.</a:t>
            </a:r>
          </a:p>
        </p:txBody>
      </p:sp>
      <p:pic>
        <p:nvPicPr>
          <p:cNvPr id="6" name="Picture 5">
            <a:extLst>
              <a:ext uri="{FF2B5EF4-FFF2-40B4-BE49-F238E27FC236}">
                <a16:creationId xmlns:a16="http://schemas.microsoft.com/office/drawing/2014/main" id="{FAA8A63D-1FB6-B44A-DF7F-E533396D1123}"/>
              </a:ext>
            </a:extLst>
          </p:cNvPr>
          <p:cNvPicPr>
            <a:picLocks noChangeAspect="1"/>
          </p:cNvPicPr>
          <p:nvPr/>
        </p:nvPicPr>
        <p:blipFill>
          <a:blip r:embed="rId2"/>
          <a:stretch>
            <a:fillRect/>
          </a:stretch>
        </p:blipFill>
        <p:spPr>
          <a:xfrm>
            <a:off x="7041569" y="1409917"/>
            <a:ext cx="4510840" cy="403816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611"/>
            <a:ext cx="8229600" cy="1143000"/>
          </a:xfrm>
        </p:spPr>
        <p:txBody>
          <a:bodyPr/>
          <a:lstStyle/>
          <a:p>
            <a:r>
              <a:rPr sz="3000" b="1" dirty="0">
                <a:solidFill>
                  <a:srgbClr val="002060"/>
                </a:solidFill>
                <a:latin typeface="Segoe UI"/>
              </a:rPr>
              <a:t>From Data Product to Early Warning System</a:t>
            </a:r>
          </a:p>
        </p:txBody>
      </p:sp>
      <p:sp>
        <p:nvSpPr>
          <p:cNvPr id="3" name="Content Placeholder 2"/>
          <p:cNvSpPr>
            <a:spLocks noGrp="1"/>
          </p:cNvSpPr>
          <p:nvPr>
            <p:ph idx="1"/>
          </p:nvPr>
        </p:nvSpPr>
        <p:spPr>
          <a:xfrm>
            <a:off x="457200" y="1465028"/>
            <a:ext cx="5975405" cy="4525963"/>
          </a:xfrm>
        </p:spPr>
        <p:txBody>
          <a:bodyPr>
            <a:normAutofit fontScale="92500"/>
          </a:bodyPr>
          <a:lstStyle/>
          <a:p>
            <a:r>
              <a:rPr lang="en-US" sz="2200" b="1" dirty="0"/>
              <a:t>The Operational Product:</a:t>
            </a:r>
            <a:r>
              <a:rPr lang="en-US" sz="2200" dirty="0"/>
              <a:t> A daily, 1km raster map of soil moisture for the entire continent, delivered via a public data portal (e.g., an AWS Public Dataset).</a:t>
            </a:r>
          </a:p>
          <a:p>
            <a:r>
              <a:rPr lang="en-US" sz="2200" b="1" dirty="0"/>
              <a:t>Actionable Intelligence:</a:t>
            </a:r>
            <a:endParaRPr lang="en-US" sz="2200" dirty="0"/>
          </a:p>
          <a:p>
            <a:pPr lvl="1"/>
            <a:r>
              <a:rPr lang="en-US" sz="2200" b="1" dirty="0"/>
              <a:t>Drought Monitoring:</a:t>
            </a:r>
            <a:r>
              <a:rPr lang="en-US" sz="2200" dirty="0"/>
              <a:t> Humanitarian agencies (e.g., WFP, USAID) use this data to identify regions entering agricultural drought weeks or months earlier than traditional methods.</a:t>
            </a:r>
          </a:p>
          <a:p>
            <a:pPr lvl="1"/>
            <a:r>
              <a:rPr lang="en-US" sz="2200" b="1" dirty="0"/>
              <a:t>Flood Forecasting:</a:t>
            </a:r>
            <a:r>
              <a:rPr lang="en-US" sz="2200" dirty="0"/>
              <a:t> River basin authorities use the soil moisture map as a key input for hydrological models to predict flood risk after heavy rainfall. Saturated soils lead to rapid runoff.</a:t>
            </a:r>
          </a:p>
        </p:txBody>
      </p:sp>
      <p:pic>
        <p:nvPicPr>
          <p:cNvPr id="6" name="Picture 5">
            <a:extLst>
              <a:ext uri="{FF2B5EF4-FFF2-40B4-BE49-F238E27FC236}">
                <a16:creationId xmlns:a16="http://schemas.microsoft.com/office/drawing/2014/main" id="{8767079B-116F-5185-620A-4C4987DD233E}"/>
              </a:ext>
            </a:extLst>
          </p:cNvPr>
          <p:cNvPicPr>
            <a:picLocks noChangeAspect="1"/>
          </p:cNvPicPr>
          <p:nvPr/>
        </p:nvPicPr>
        <p:blipFill>
          <a:blip r:embed="rId2"/>
          <a:stretch>
            <a:fillRect/>
          </a:stretch>
        </p:blipFill>
        <p:spPr>
          <a:xfrm>
            <a:off x="7307984" y="1815734"/>
            <a:ext cx="3711262" cy="3337849"/>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3000">
                <a:solidFill>
                  <a:srgbClr val="19191C"/>
                </a:solidFill>
                <a:latin typeface="Segoe UI"/>
              </a:rPr>
              <a:t>Case Study 7: Climate Impacts on Yield (Summary)</a:t>
            </a:r>
          </a:p>
        </p:txBody>
      </p:sp>
      <p:sp>
        <p:nvSpPr>
          <p:cNvPr id="3" name="Content Placeholder 2"/>
          <p:cNvSpPr>
            <a:spLocks noGrp="1"/>
          </p:cNvSpPr>
          <p:nvPr>
            <p:ph idx="1"/>
          </p:nvPr>
        </p:nvSpPr>
        <p:spPr/>
        <p:txBody>
          <a:bodyPr/>
          <a:lstStyle/>
          <a:p>
            <a:r>
              <a:rPr sz="2200">
                <a:solidFill>
                  <a:srgbClr val="2D2D32"/>
                </a:solidFill>
                <a:latin typeface="Segoe UI"/>
              </a:rPr>
              <a:t>Assess yield shifts under RCP/SSP scenarios</a:t>
            </a:r>
          </a:p>
          <a:p>
            <a:r>
              <a:rPr sz="2200">
                <a:solidFill>
                  <a:srgbClr val="2D2D32"/>
                </a:solidFill>
                <a:latin typeface="Segoe UI"/>
              </a:rPr>
              <a:t>Bias-corrected climate ensembles</a:t>
            </a:r>
          </a:p>
          <a:p>
            <a:r>
              <a:rPr sz="2200">
                <a:solidFill>
                  <a:srgbClr val="2D2D32"/>
                </a:solidFill>
                <a:latin typeface="Segoe UI"/>
              </a:rPr>
              <a:t>Adaptation strategies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3000">
                <a:solidFill>
                  <a:srgbClr val="19191C"/>
                </a:solidFill>
                <a:latin typeface="Segoe UI"/>
              </a:rPr>
              <a:t>Agri: Robustness &amp; Generalization</a:t>
            </a:r>
          </a:p>
        </p:txBody>
      </p:sp>
      <p:sp>
        <p:nvSpPr>
          <p:cNvPr id="3" name="Content Placeholder 2"/>
          <p:cNvSpPr>
            <a:spLocks noGrp="1"/>
          </p:cNvSpPr>
          <p:nvPr>
            <p:ph idx="1"/>
          </p:nvPr>
        </p:nvSpPr>
        <p:spPr/>
        <p:txBody>
          <a:bodyPr/>
          <a:lstStyle/>
          <a:p>
            <a:r>
              <a:rPr sz="2200">
                <a:solidFill>
                  <a:srgbClr val="2D2D32"/>
                </a:solidFill>
                <a:latin typeface="Segoe UI"/>
              </a:rPr>
              <a:t>Cross-season validation</a:t>
            </a:r>
          </a:p>
          <a:p>
            <a:r>
              <a:rPr sz="2200">
                <a:solidFill>
                  <a:srgbClr val="2D2D32"/>
                </a:solidFill>
                <a:latin typeface="Segoe UI"/>
              </a:rPr>
              <a:t>Domain adaptation across regions</a:t>
            </a:r>
          </a:p>
          <a:p>
            <a:r>
              <a:rPr sz="2200">
                <a:solidFill>
                  <a:srgbClr val="2D2D32"/>
                </a:solidFill>
                <a:latin typeface="Segoe UI"/>
              </a:rPr>
              <a:t>Uncertainty in recommendations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3000">
                <a:solidFill>
                  <a:srgbClr val="19191C"/>
                </a:solidFill>
                <a:latin typeface="Segoe UI"/>
              </a:rPr>
              <a:t>Agri: Sustainability Metrics</a:t>
            </a:r>
          </a:p>
        </p:txBody>
      </p:sp>
      <p:sp>
        <p:nvSpPr>
          <p:cNvPr id="3" name="Content Placeholder 2"/>
          <p:cNvSpPr>
            <a:spLocks noGrp="1"/>
          </p:cNvSpPr>
          <p:nvPr>
            <p:ph idx="1"/>
          </p:nvPr>
        </p:nvSpPr>
        <p:spPr/>
        <p:txBody>
          <a:bodyPr/>
          <a:lstStyle/>
          <a:p>
            <a:r>
              <a:rPr sz="2200">
                <a:solidFill>
                  <a:srgbClr val="2D2D32"/>
                </a:solidFill>
                <a:latin typeface="Segoe UI"/>
              </a:rPr>
              <a:t>Runoff/nitrate reduction</a:t>
            </a:r>
          </a:p>
          <a:p>
            <a:r>
              <a:rPr sz="2200">
                <a:solidFill>
                  <a:srgbClr val="2D2D32"/>
                </a:solidFill>
                <a:latin typeface="Segoe UI"/>
              </a:rPr>
              <a:t>Carbon outcomes</a:t>
            </a:r>
          </a:p>
          <a:p>
            <a:r>
              <a:rPr sz="2200">
                <a:solidFill>
                  <a:srgbClr val="2D2D32"/>
                </a:solidFill>
                <a:latin typeface="Segoe UI"/>
              </a:rPr>
              <a:t>Regulatory compliance reporting</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3000">
                <a:solidFill>
                  <a:srgbClr val="19191C"/>
                </a:solidFill>
                <a:latin typeface="Segoe UI"/>
              </a:rPr>
              <a:t>Agri: Farmer-Centered UX</a:t>
            </a:r>
          </a:p>
        </p:txBody>
      </p:sp>
      <p:sp>
        <p:nvSpPr>
          <p:cNvPr id="3" name="Content Placeholder 2"/>
          <p:cNvSpPr>
            <a:spLocks noGrp="1"/>
          </p:cNvSpPr>
          <p:nvPr>
            <p:ph idx="1"/>
          </p:nvPr>
        </p:nvSpPr>
        <p:spPr/>
        <p:txBody>
          <a:bodyPr/>
          <a:lstStyle/>
          <a:p>
            <a:r>
              <a:rPr sz="2200">
                <a:solidFill>
                  <a:srgbClr val="2D2D32"/>
                </a:solidFill>
                <a:latin typeface="Segoe UI"/>
              </a:rPr>
              <a:t>Actionable thresholds</a:t>
            </a:r>
          </a:p>
          <a:p>
            <a:r>
              <a:rPr sz="2200">
                <a:solidFill>
                  <a:srgbClr val="2D2D32"/>
                </a:solidFill>
                <a:latin typeface="Segoe UI"/>
              </a:rPr>
              <a:t>Mobile-first offline workflows</a:t>
            </a:r>
          </a:p>
          <a:p>
            <a:r>
              <a:rPr sz="2200">
                <a:solidFill>
                  <a:srgbClr val="2D2D32"/>
                </a:solidFill>
                <a:latin typeface="Segoe UI"/>
              </a:rPr>
              <a:t>Explainability in maps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3000">
                <a:solidFill>
                  <a:srgbClr val="19191C"/>
                </a:solidFill>
                <a:latin typeface="Segoe UI"/>
              </a:rPr>
              <a:t>Agri Summary</a:t>
            </a:r>
          </a:p>
        </p:txBody>
      </p:sp>
      <p:sp>
        <p:nvSpPr>
          <p:cNvPr id="3" name="Content Placeholder 2"/>
          <p:cNvSpPr>
            <a:spLocks noGrp="1"/>
          </p:cNvSpPr>
          <p:nvPr>
            <p:ph idx="1"/>
          </p:nvPr>
        </p:nvSpPr>
        <p:spPr/>
        <p:txBody>
          <a:bodyPr/>
          <a:lstStyle/>
          <a:p>
            <a:r>
              <a:rPr sz="2200">
                <a:solidFill>
                  <a:srgbClr val="2D2D32"/>
                </a:solidFill>
                <a:latin typeface="Segoe UI"/>
              </a:rPr>
              <a:t>GWRF prescriptions</a:t>
            </a:r>
          </a:p>
          <a:p>
            <a:r>
              <a:rPr sz="2200">
                <a:solidFill>
                  <a:srgbClr val="2D2D32"/>
                </a:solidFill>
                <a:latin typeface="Segoe UI"/>
              </a:rPr>
              <a:t>GAN downscaling</a:t>
            </a:r>
          </a:p>
          <a:p>
            <a:r>
              <a:rPr sz="2200">
                <a:solidFill>
                  <a:srgbClr val="2D2D32"/>
                </a:solidFill>
                <a:latin typeface="Segoe UI"/>
              </a:rPr>
              <a:t>From fields to continents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3600">
                <a:solidFill>
                  <a:srgbClr val="19191C"/>
                </a:solidFill>
                <a:latin typeface="Segoe UI"/>
              </a:rPr>
              <a:t>Chapter 5 Grand Summary</a:t>
            </a:r>
          </a:p>
        </p:txBody>
      </p:sp>
      <p:sp>
        <p:nvSpPr>
          <p:cNvPr id="3" name="Text Placeholder 2"/>
          <p:cNvSpPr>
            <a:spLocks noGrp="1"/>
          </p:cNvSpPr>
          <p:nvPr>
            <p:ph type="body" idx="1"/>
          </p:nvPr>
        </p:nvSpPr>
        <p:spPr/>
        <p:txBody>
          <a:bodyPr/>
          <a:lstStyle/>
          <a:p>
            <a:r>
              <a:rPr sz="2600">
                <a:solidFill>
                  <a:srgbClr val="2D2D32"/>
                </a:solidFill>
                <a:latin typeface="Segoe UI"/>
              </a:rPr>
              <a:t>From theory to operations: rigorous workflow → actionable intelligence</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3000">
                <a:solidFill>
                  <a:srgbClr val="19191C"/>
                </a:solidFill>
                <a:latin typeface="Segoe UI"/>
              </a:rPr>
              <a:t>The Geo-Informatics Engineer's Mandate</a:t>
            </a:r>
          </a:p>
        </p:txBody>
      </p:sp>
      <p:sp>
        <p:nvSpPr>
          <p:cNvPr id="3" name="Content Placeholder 2"/>
          <p:cNvSpPr>
            <a:spLocks noGrp="1"/>
          </p:cNvSpPr>
          <p:nvPr>
            <p:ph idx="1"/>
          </p:nvPr>
        </p:nvSpPr>
        <p:spPr/>
        <p:txBody>
          <a:bodyPr/>
          <a:lstStyle/>
          <a:p>
            <a:r>
              <a:rPr sz="2200">
                <a:solidFill>
                  <a:srgbClr val="2D2D32"/>
                </a:solidFill>
                <a:latin typeface="Segoe UI"/>
              </a:rPr>
              <a:t>Be a Problem Solver: Start from the real question.</a:t>
            </a:r>
          </a:p>
          <a:p>
            <a:r>
              <a:rPr sz="2200">
                <a:solidFill>
                  <a:srgbClr val="2D2D32"/>
                </a:solidFill>
                <a:latin typeface="Segoe UI"/>
              </a:rPr>
              <a:t>Be a Data Scientist: 80% is data sourcing/cleaning/fusion.</a:t>
            </a:r>
          </a:p>
          <a:p>
            <a:r>
              <a:rPr sz="2200">
                <a:solidFill>
                  <a:srgbClr val="2D2D32"/>
                </a:solidFill>
                <a:latin typeface="Segoe UI"/>
              </a:rPr>
              <a:t>Be a Critical Thinker: Use XAI &amp; robust validation to know limits.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sz="4000" b="1" dirty="0">
                <a:solidFill>
                  <a:srgbClr val="002060"/>
                </a:solidFill>
                <a:latin typeface="Segoe UI"/>
              </a:rPr>
              <a:t>Air Quality: Architectural Rationale</a:t>
            </a:r>
          </a:p>
        </p:txBody>
      </p:sp>
      <p:sp>
        <p:nvSpPr>
          <p:cNvPr id="3" name="Content Placeholder 2"/>
          <p:cNvSpPr>
            <a:spLocks noGrp="1"/>
          </p:cNvSpPr>
          <p:nvPr>
            <p:ph idx="1"/>
          </p:nvPr>
        </p:nvSpPr>
        <p:spPr>
          <a:xfrm>
            <a:off x="457200" y="1600200"/>
            <a:ext cx="5466522" cy="4525963"/>
          </a:xfrm>
        </p:spPr>
        <p:txBody>
          <a:bodyPr>
            <a:normAutofit/>
          </a:bodyPr>
          <a:lstStyle/>
          <a:p>
            <a:r>
              <a:rPr sz="2400" dirty="0">
                <a:solidFill>
                  <a:srgbClr val="2D2D32"/>
                </a:solidFill>
                <a:latin typeface="Segoe UI"/>
              </a:rPr>
              <a:t>Decompose: Learn temporal evolution (weather) and spatial downscaling (roads + aerosol).</a:t>
            </a:r>
          </a:p>
          <a:p>
            <a:r>
              <a:rPr sz="2400" dirty="0">
                <a:solidFill>
                  <a:srgbClr val="2D2D32"/>
                </a:solidFill>
                <a:latin typeface="Segoe UI"/>
              </a:rPr>
              <a:t>Rejected: </a:t>
            </a:r>
            <a:r>
              <a:rPr sz="2400" dirty="0" err="1">
                <a:solidFill>
                  <a:srgbClr val="2D2D32"/>
                </a:solidFill>
                <a:latin typeface="Segoe UI"/>
              </a:rPr>
              <a:t>ConvLSTM</a:t>
            </a:r>
            <a:r>
              <a:rPr sz="2400" dirty="0">
                <a:solidFill>
                  <a:srgbClr val="2D2D32"/>
                </a:solidFill>
                <a:latin typeface="Segoe UI"/>
              </a:rPr>
              <a:t> on weather only misses hyper-local traffic effects.</a:t>
            </a:r>
          </a:p>
          <a:p>
            <a:r>
              <a:rPr sz="2400" dirty="0">
                <a:solidFill>
                  <a:srgbClr val="2D2D32"/>
                </a:solidFill>
                <a:latin typeface="Segoe UI"/>
              </a:rPr>
              <a:t>Model: Spatiotemporal U-Net + Attention (skip connections inject high-res road features; attention focuses upwind sources).</a:t>
            </a:r>
          </a:p>
        </p:txBody>
      </p:sp>
      <p:pic>
        <p:nvPicPr>
          <p:cNvPr id="6" name="Picture 5">
            <a:extLst>
              <a:ext uri="{FF2B5EF4-FFF2-40B4-BE49-F238E27FC236}">
                <a16:creationId xmlns:a16="http://schemas.microsoft.com/office/drawing/2014/main" id="{1F49A064-F309-675E-D43B-72EE6259EE47}"/>
              </a:ext>
            </a:extLst>
          </p:cNvPr>
          <p:cNvPicPr>
            <a:picLocks noChangeAspect="1"/>
          </p:cNvPicPr>
          <p:nvPr/>
        </p:nvPicPr>
        <p:blipFill>
          <a:blip r:embed="rId2"/>
          <a:stretch>
            <a:fillRect/>
          </a:stretch>
        </p:blipFill>
        <p:spPr>
          <a:xfrm>
            <a:off x="6150595" y="1820848"/>
            <a:ext cx="5072409" cy="3378554"/>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3000">
                <a:solidFill>
                  <a:srgbClr val="19191C"/>
                </a:solidFill>
                <a:latin typeface="Segoe UI"/>
              </a:rPr>
              <a:t>The Future of Spatial Machine Learning</a:t>
            </a:r>
          </a:p>
        </p:txBody>
      </p:sp>
      <p:sp>
        <p:nvSpPr>
          <p:cNvPr id="3" name="Content Placeholder 2"/>
          <p:cNvSpPr>
            <a:spLocks noGrp="1"/>
          </p:cNvSpPr>
          <p:nvPr>
            <p:ph idx="1"/>
          </p:nvPr>
        </p:nvSpPr>
        <p:spPr/>
        <p:txBody>
          <a:bodyPr/>
          <a:lstStyle/>
          <a:p>
            <a:r>
              <a:rPr sz="2200">
                <a:solidFill>
                  <a:srgbClr val="2D2D32"/>
                </a:solidFill>
                <a:latin typeface="Segoe UI"/>
              </a:rPr>
              <a:t>Foundation Models for Geo-AI (self-supervised EO pretraining).</a:t>
            </a:r>
          </a:p>
          <a:p>
            <a:r>
              <a:rPr sz="2200">
                <a:solidFill>
                  <a:srgbClr val="2D2D32"/>
                </a:solidFill>
                <a:latin typeface="Segoe UI"/>
              </a:rPr>
              <a:t>Physics-Informed Neural Networks (PINNs).</a:t>
            </a:r>
          </a:p>
          <a:p>
            <a:r>
              <a:rPr sz="2200">
                <a:solidFill>
                  <a:srgbClr val="2D2D32"/>
                </a:solidFill>
                <a:latin typeface="Segoe UI"/>
              </a:rPr>
              <a:t>AI at the Edge: on-board inference on drones/satellites.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8203" y="616496"/>
            <a:ext cx="4505421" cy="689430"/>
          </a:xfrm>
          <a:prstGeom prst="rect">
            <a:avLst/>
          </a:prstGeom>
        </p:spPr>
        <p:txBody>
          <a:bodyPr vert="horz" wrap="square" lIns="0" tIns="12697" rIns="0" bIns="0" rtlCol="0" anchor="ctr">
            <a:spAutoFit/>
          </a:bodyPr>
          <a:lstStyle/>
          <a:p>
            <a:pPr marL="12696">
              <a:spcBef>
                <a:spcPts val="100"/>
              </a:spcBef>
            </a:pPr>
            <a:r>
              <a:rPr lang="en-US" spc="-135" dirty="0"/>
              <a:t>Myself</a:t>
            </a:r>
          </a:p>
        </p:txBody>
      </p:sp>
      <p:grpSp>
        <p:nvGrpSpPr>
          <p:cNvPr id="4" name="Group 3"/>
          <p:cNvGrpSpPr/>
          <p:nvPr>
            <p:custDataLst>
              <p:tags r:id="rId1"/>
            </p:custDataLst>
          </p:nvPr>
        </p:nvGrpSpPr>
        <p:grpSpPr>
          <a:xfrm>
            <a:off x="228540" y="1994274"/>
            <a:ext cx="10127517" cy="4301005"/>
            <a:chOff x="600" y="1679"/>
            <a:chExt cx="12914" cy="5295"/>
          </a:xfrm>
        </p:grpSpPr>
        <p:sp>
          <p:nvSpPr>
            <p:cNvPr id="9" name="object 9"/>
            <p:cNvSpPr txBox="1"/>
            <p:nvPr>
              <p:custDataLst>
                <p:tags r:id="rId2"/>
              </p:custDataLst>
            </p:nvPr>
          </p:nvSpPr>
          <p:spPr>
            <a:xfrm>
              <a:off x="7258" y="1679"/>
              <a:ext cx="6256" cy="5295"/>
            </a:xfrm>
            <a:prstGeom prst="rect">
              <a:avLst/>
            </a:prstGeom>
          </p:spPr>
          <p:txBody>
            <a:bodyPr vert="horz" wrap="square" lIns="0" tIns="12697" rIns="0" bIns="0" rtlCol="0">
              <a:noAutofit/>
            </a:bodyPr>
            <a:lstStyle/>
            <a:p>
              <a:pPr marL="12696">
                <a:spcBef>
                  <a:spcPts val="100"/>
                </a:spcBef>
              </a:pPr>
              <a:r>
                <a:rPr lang="en-US" altLang="en-US" sz="2399" kern="0" noProof="1">
                  <a:latin typeface="DejaVu Sans"/>
                  <a:ea typeface="Arial" panose="020B0604020202020204" pitchFamily="34" charset="0"/>
                  <a:cs typeface="DejaVu Sans"/>
                </a:rPr>
                <a:t>Dr. Giri Rajasekhar Gunnu</a:t>
              </a:r>
            </a:p>
            <a:p>
              <a:pPr marL="12696">
                <a:spcBef>
                  <a:spcPts val="100"/>
                </a:spcBef>
              </a:pPr>
              <a:r>
                <a:rPr lang="en-US" altLang="en-US" sz="1999" i="1" kern="0" noProof="1">
                  <a:latin typeface="DejaVu Sans"/>
                  <a:ea typeface="Arial" panose="020B0604020202020204" pitchFamily="34" charset="0"/>
                  <a:cs typeface="DejaVu Sans"/>
                  <a:sym typeface="+mn-ea"/>
                </a:rPr>
                <a:t>AI, Digital Twin &amp; Industry Solutions Specialist | Industry 4.0 Specialist | </a:t>
              </a:r>
              <a:r>
                <a:rPr lang="en-US" altLang="en-US" sz="1999" i="1" kern="0" noProof="1">
                  <a:latin typeface="DejaVu Sans"/>
                  <a:ea typeface="Arial" panose="020B0604020202020204" pitchFamily="34" charset="0"/>
                  <a:cs typeface="DejaVu Sans"/>
                </a:rPr>
                <a:t>Predictive Solutions Expert |  Marine and Offshore Consultant</a:t>
              </a:r>
            </a:p>
            <a:p>
              <a:pPr marL="12696">
                <a:spcBef>
                  <a:spcPts val="100"/>
                </a:spcBef>
              </a:pPr>
              <a:r>
                <a:rPr lang="en-US" altLang="en-US" sz="2399" b="1" i="1" dirty="0">
                  <a:latin typeface="Calibri" panose="020F0502020204030204" charset="0"/>
                  <a:ea typeface="Malgun Gothic" panose="020B0503020000020004" pitchFamily="50" charset="-127"/>
                  <a:cs typeface="Calibri" panose="020F0502020204030204" charset="0"/>
                  <a:sym typeface="+mn-ea"/>
                </a:rPr>
                <a:t>Professor of Practice, Andhra University</a:t>
              </a:r>
            </a:p>
            <a:p>
              <a:pPr algn="l"/>
              <a:r>
                <a:rPr lang="zh-CN" altLang="en-US" sz="2399" b="1" dirty="0">
                  <a:latin typeface="Calibri" panose="020F0502020204030204" charset="0"/>
                  <a:ea typeface="Malgun Gothic" panose="020B0503020000020004" pitchFamily="50" charset="-127"/>
                  <a:cs typeface="Calibri" panose="020F0502020204030204" charset="0"/>
                  <a:sym typeface="+mn-ea"/>
                </a:rPr>
                <a:t>📧</a:t>
              </a:r>
              <a:r>
                <a:rPr lang="en-US" altLang="en-US" sz="2399" b="1" dirty="0">
                  <a:latin typeface="Calibri" panose="020F0502020204030204" charset="0"/>
                  <a:ea typeface="Malgun Gothic" panose="020B0503020000020004" pitchFamily="50" charset="-127"/>
                  <a:cs typeface="Calibri" panose="020F0502020204030204" charset="0"/>
                  <a:sym typeface="+mn-ea"/>
                </a:rPr>
                <a:t>  g.giri.iitm@gmail.com</a:t>
              </a:r>
            </a:p>
            <a:p>
              <a:pPr algn="l"/>
              <a:r>
                <a:rPr lang="zh-CN" altLang="en-US" sz="2399" b="1" dirty="0">
                  <a:latin typeface="Calibri" panose="020F0502020204030204" charset="0"/>
                  <a:ea typeface="Malgun Gothic" panose="020B0503020000020004" pitchFamily="50" charset="-127"/>
                  <a:cs typeface="Calibri" panose="020F0502020204030204" charset="0"/>
                  <a:sym typeface="+mn-ea"/>
                </a:rPr>
                <a:t>🔗</a:t>
              </a:r>
              <a:r>
                <a:rPr lang="en-US" altLang="zh-CN" sz="2399" b="1" dirty="0">
                  <a:latin typeface="Calibri" panose="020F0502020204030204" charset="0"/>
                  <a:ea typeface="Malgun Gothic" panose="020B0503020000020004" pitchFamily="50" charset="-127"/>
                  <a:cs typeface="Calibri" panose="020F0502020204030204" charset="0"/>
                  <a:sym typeface="+mn-ea"/>
                </a:rPr>
                <a:t>  </a:t>
              </a:r>
              <a:r>
                <a:rPr lang="en-US" altLang="en-US" sz="2399" b="1" dirty="0">
                  <a:latin typeface="Calibri" panose="020F0502020204030204" charset="0"/>
                  <a:ea typeface="Malgun Gothic" panose="020B0503020000020004" pitchFamily="50" charset="-127"/>
                  <a:cs typeface="Calibri" panose="020F0502020204030204" charset="0"/>
                  <a:sym typeface="+mn-ea"/>
                </a:rPr>
                <a:t>LinkedIn: girigunnu</a:t>
              </a:r>
            </a:p>
            <a:p>
              <a:pPr marL="12696">
                <a:spcBef>
                  <a:spcPts val="100"/>
                </a:spcBef>
              </a:pPr>
              <a:endParaRPr lang="en-US" altLang="en-US" sz="2399" kern="0" noProof="1">
                <a:latin typeface="DejaVu Sans"/>
                <a:ea typeface="Arial" panose="020B0604020202020204" pitchFamily="34" charset="0"/>
                <a:cs typeface="DejaVu Sans"/>
              </a:endParaRPr>
            </a:p>
          </p:txBody>
        </p:sp>
        <p:pic>
          <p:nvPicPr>
            <p:cNvPr id="3" name="Picture 2" descr="Photo_Dr_Giri_(1)[1]"/>
            <p:cNvPicPr>
              <a:picLocks noChangeAspect="1"/>
            </p:cNvPicPr>
            <p:nvPr>
              <p:custDataLst>
                <p:tags r:id="rId3"/>
              </p:custDataLst>
            </p:nvPr>
          </p:nvPicPr>
          <p:blipFill>
            <a:blip r:embed="rId5"/>
            <a:stretch>
              <a:fillRect/>
            </a:stretch>
          </p:blipFill>
          <p:spPr>
            <a:xfrm>
              <a:off x="600" y="1679"/>
              <a:ext cx="5489" cy="5163"/>
            </a:xfrm>
            <a:prstGeom prst="rect">
              <a:avLst/>
            </a:prstGeom>
          </p:spPr>
        </p:pic>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8"/>
          <p:cNvSpPr txBox="1"/>
          <p:nvPr/>
        </p:nvSpPr>
        <p:spPr>
          <a:xfrm>
            <a:off x="5104070" y="1386737"/>
            <a:ext cx="1768649" cy="808779"/>
          </a:xfrm>
          <a:prstGeom prst="rect">
            <a:avLst/>
          </a:prstGeom>
        </p:spPr>
        <p:txBody>
          <a:bodyPr vert="horz" wrap="square" lIns="0" tIns="16506" rIns="0" bIns="0" rtlCol="0">
            <a:spAutoFit/>
          </a:bodyPr>
          <a:lstStyle/>
          <a:p>
            <a:pPr marL="12696">
              <a:spcBef>
                <a:spcPts val="130"/>
              </a:spcBef>
            </a:pPr>
            <a:r>
              <a:rPr sz="5148" b="1" spc="-220" dirty="0">
                <a:latin typeface="Roboto"/>
                <a:cs typeface="Roboto"/>
              </a:rPr>
              <a:t>Q&amp;A</a:t>
            </a:r>
          </a:p>
        </p:txBody>
      </p:sp>
      <p:sp>
        <p:nvSpPr>
          <p:cNvPr id="10" name="object 10"/>
          <p:cNvSpPr/>
          <p:nvPr/>
        </p:nvSpPr>
        <p:spPr>
          <a:xfrm>
            <a:off x="5302773" y="2298994"/>
            <a:ext cx="1180792" cy="1130006"/>
          </a:xfrm>
          <a:custGeom>
            <a:avLst/>
            <a:gdLst/>
            <a:ahLst/>
            <a:cxnLst/>
            <a:rect l="l" t="t" r="r" b="b"/>
            <a:pathLst>
              <a:path w="762000" h="760729">
                <a:moveTo>
                  <a:pt x="408910" y="760729"/>
                </a:moveTo>
                <a:lnTo>
                  <a:pt x="352860" y="760729"/>
                </a:lnTo>
                <a:lnTo>
                  <a:pt x="306555" y="754379"/>
                </a:lnTo>
                <a:lnTo>
                  <a:pt x="288309" y="749299"/>
                </a:lnTo>
                <a:lnTo>
                  <a:pt x="279270" y="748029"/>
                </a:lnTo>
                <a:lnTo>
                  <a:pt x="270286" y="744219"/>
                </a:lnTo>
                <a:lnTo>
                  <a:pt x="252530" y="739139"/>
                </a:lnTo>
                <a:lnTo>
                  <a:pt x="243767" y="735329"/>
                </a:lnTo>
                <a:lnTo>
                  <a:pt x="235082" y="732789"/>
                </a:lnTo>
                <a:lnTo>
                  <a:pt x="217986" y="725169"/>
                </a:lnTo>
                <a:lnTo>
                  <a:pt x="209585" y="720089"/>
                </a:lnTo>
                <a:lnTo>
                  <a:pt x="201283" y="716279"/>
                </a:lnTo>
                <a:lnTo>
                  <a:pt x="193088" y="711199"/>
                </a:lnTo>
                <a:lnTo>
                  <a:pt x="185012" y="707389"/>
                </a:lnTo>
                <a:lnTo>
                  <a:pt x="169213" y="697229"/>
                </a:lnTo>
                <a:lnTo>
                  <a:pt x="161499" y="692149"/>
                </a:lnTo>
                <a:lnTo>
                  <a:pt x="153923" y="685799"/>
                </a:lnTo>
                <a:lnTo>
                  <a:pt x="146484" y="680719"/>
                </a:lnTo>
                <a:lnTo>
                  <a:pt x="139181" y="674369"/>
                </a:lnTo>
                <a:lnTo>
                  <a:pt x="132024" y="669289"/>
                </a:lnTo>
                <a:lnTo>
                  <a:pt x="125021" y="662939"/>
                </a:lnTo>
                <a:lnTo>
                  <a:pt x="118172" y="656589"/>
                </a:lnTo>
                <a:lnTo>
                  <a:pt x="111477" y="650239"/>
                </a:lnTo>
                <a:lnTo>
                  <a:pt x="104945" y="642619"/>
                </a:lnTo>
                <a:lnTo>
                  <a:pt x="98582" y="636269"/>
                </a:lnTo>
                <a:lnTo>
                  <a:pt x="92390" y="628649"/>
                </a:lnTo>
                <a:lnTo>
                  <a:pt x="86368" y="622299"/>
                </a:lnTo>
                <a:lnTo>
                  <a:pt x="80523" y="614679"/>
                </a:lnTo>
                <a:lnTo>
                  <a:pt x="54090" y="576579"/>
                </a:lnTo>
                <a:lnTo>
                  <a:pt x="49383" y="567689"/>
                </a:lnTo>
                <a:lnTo>
                  <a:pt x="44873" y="560069"/>
                </a:lnTo>
                <a:lnTo>
                  <a:pt x="40565" y="551179"/>
                </a:lnTo>
                <a:lnTo>
                  <a:pt x="36465" y="543559"/>
                </a:lnTo>
                <a:lnTo>
                  <a:pt x="32572" y="534669"/>
                </a:lnTo>
                <a:lnTo>
                  <a:pt x="28887" y="525779"/>
                </a:lnTo>
                <a:lnTo>
                  <a:pt x="25413" y="516889"/>
                </a:lnTo>
                <a:lnTo>
                  <a:pt x="22156" y="507999"/>
                </a:lnTo>
                <a:lnTo>
                  <a:pt x="19115" y="500379"/>
                </a:lnTo>
                <a:lnTo>
                  <a:pt x="16291" y="490219"/>
                </a:lnTo>
                <a:lnTo>
                  <a:pt x="13685" y="481329"/>
                </a:lnTo>
                <a:lnTo>
                  <a:pt x="11303" y="472439"/>
                </a:lnTo>
                <a:lnTo>
                  <a:pt x="2750" y="426719"/>
                </a:lnTo>
                <a:lnTo>
                  <a:pt x="0" y="370839"/>
                </a:lnTo>
                <a:lnTo>
                  <a:pt x="196" y="365759"/>
                </a:lnTo>
                <a:lnTo>
                  <a:pt x="294" y="363219"/>
                </a:lnTo>
                <a:lnTo>
                  <a:pt x="343" y="361949"/>
                </a:lnTo>
                <a:lnTo>
                  <a:pt x="4008" y="323849"/>
                </a:lnTo>
                <a:lnTo>
                  <a:pt x="11303" y="288289"/>
                </a:lnTo>
                <a:lnTo>
                  <a:pt x="13685" y="278129"/>
                </a:lnTo>
                <a:lnTo>
                  <a:pt x="28887" y="234949"/>
                </a:lnTo>
                <a:lnTo>
                  <a:pt x="32572" y="226059"/>
                </a:lnTo>
                <a:lnTo>
                  <a:pt x="36465" y="217169"/>
                </a:lnTo>
                <a:lnTo>
                  <a:pt x="40565" y="209549"/>
                </a:lnTo>
                <a:lnTo>
                  <a:pt x="44873" y="200659"/>
                </a:lnTo>
                <a:lnTo>
                  <a:pt x="49383" y="193039"/>
                </a:lnTo>
                <a:lnTo>
                  <a:pt x="54090" y="184149"/>
                </a:lnTo>
                <a:lnTo>
                  <a:pt x="58994" y="176529"/>
                </a:lnTo>
                <a:lnTo>
                  <a:pt x="86368" y="138429"/>
                </a:lnTo>
                <a:lnTo>
                  <a:pt x="104945" y="118109"/>
                </a:lnTo>
                <a:lnTo>
                  <a:pt x="111477" y="110489"/>
                </a:lnTo>
                <a:lnTo>
                  <a:pt x="118172" y="104139"/>
                </a:lnTo>
                <a:lnTo>
                  <a:pt x="125021" y="97789"/>
                </a:lnTo>
                <a:lnTo>
                  <a:pt x="132024" y="91439"/>
                </a:lnTo>
                <a:lnTo>
                  <a:pt x="139181" y="86359"/>
                </a:lnTo>
                <a:lnTo>
                  <a:pt x="146484" y="80009"/>
                </a:lnTo>
                <a:lnTo>
                  <a:pt x="193088" y="48259"/>
                </a:lnTo>
                <a:lnTo>
                  <a:pt x="201283" y="44449"/>
                </a:lnTo>
                <a:lnTo>
                  <a:pt x="209585" y="39369"/>
                </a:lnTo>
                <a:lnTo>
                  <a:pt x="235082" y="27939"/>
                </a:lnTo>
                <a:lnTo>
                  <a:pt x="243767" y="25399"/>
                </a:lnTo>
                <a:lnTo>
                  <a:pt x="252530" y="21589"/>
                </a:lnTo>
                <a:lnTo>
                  <a:pt x="261369" y="19049"/>
                </a:lnTo>
                <a:lnTo>
                  <a:pt x="270286" y="15239"/>
                </a:lnTo>
                <a:lnTo>
                  <a:pt x="288309" y="10159"/>
                </a:lnTo>
                <a:lnTo>
                  <a:pt x="297404" y="8889"/>
                </a:lnTo>
                <a:lnTo>
                  <a:pt x="306555" y="6349"/>
                </a:lnTo>
                <a:lnTo>
                  <a:pt x="352860" y="0"/>
                </a:lnTo>
                <a:lnTo>
                  <a:pt x="408910" y="0"/>
                </a:lnTo>
                <a:lnTo>
                  <a:pt x="455214" y="6349"/>
                </a:lnTo>
                <a:lnTo>
                  <a:pt x="464365" y="8889"/>
                </a:lnTo>
                <a:lnTo>
                  <a:pt x="473460" y="10159"/>
                </a:lnTo>
                <a:lnTo>
                  <a:pt x="491483" y="15239"/>
                </a:lnTo>
                <a:lnTo>
                  <a:pt x="500400" y="19049"/>
                </a:lnTo>
                <a:lnTo>
                  <a:pt x="509240" y="21589"/>
                </a:lnTo>
                <a:lnTo>
                  <a:pt x="518002" y="25399"/>
                </a:lnTo>
                <a:lnTo>
                  <a:pt x="526687" y="27939"/>
                </a:lnTo>
                <a:lnTo>
                  <a:pt x="552184" y="39369"/>
                </a:lnTo>
                <a:lnTo>
                  <a:pt x="560487" y="44449"/>
                </a:lnTo>
                <a:lnTo>
                  <a:pt x="568682" y="48259"/>
                </a:lnTo>
                <a:lnTo>
                  <a:pt x="584717" y="58419"/>
                </a:lnTo>
                <a:lnTo>
                  <a:pt x="622589" y="86359"/>
                </a:lnTo>
                <a:lnTo>
                  <a:pt x="629746" y="91439"/>
                </a:lnTo>
                <a:lnTo>
                  <a:pt x="636749" y="97789"/>
                </a:lnTo>
                <a:lnTo>
                  <a:pt x="643598" y="104139"/>
                </a:lnTo>
                <a:lnTo>
                  <a:pt x="650292" y="110489"/>
                </a:lnTo>
                <a:lnTo>
                  <a:pt x="656825" y="118109"/>
                </a:lnTo>
                <a:lnTo>
                  <a:pt x="663187" y="124459"/>
                </a:lnTo>
                <a:lnTo>
                  <a:pt x="692383" y="161289"/>
                </a:lnTo>
                <a:lnTo>
                  <a:pt x="710369" y="189229"/>
                </a:lnTo>
                <a:lnTo>
                  <a:pt x="331176" y="189229"/>
                </a:lnTo>
                <a:lnTo>
                  <a:pt x="305671" y="194309"/>
                </a:lnTo>
                <a:lnTo>
                  <a:pt x="283068" y="204469"/>
                </a:lnTo>
                <a:lnTo>
                  <a:pt x="264873" y="222249"/>
                </a:lnTo>
                <a:lnTo>
                  <a:pt x="252628" y="245047"/>
                </a:lnTo>
                <a:lnTo>
                  <a:pt x="252758" y="245047"/>
                </a:lnTo>
                <a:lnTo>
                  <a:pt x="252148" y="247649"/>
                </a:lnTo>
                <a:lnTo>
                  <a:pt x="261776" y="285749"/>
                </a:lnTo>
                <a:lnTo>
                  <a:pt x="287858" y="294639"/>
                </a:lnTo>
                <a:lnTo>
                  <a:pt x="438977" y="294639"/>
                </a:lnTo>
                <a:lnTo>
                  <a:pt x="436100" y="299719"/>
                </a:lnTo>
                <a:lnTo>
                  <a:pt x="363174" y="341629"/>
                </a:lnTo>
                <a:lnTo>
                  <a:pt x="345166" y="372109"/>
                </a:lnTo>
                <a:lnTo>
                  <a:pt x="345166" y="392429"/>
                </a:lnTo>
                <a:lnTo>
                  <a:pt x="347964" y="406399"/>
                </a:lnTo>
                <a:lnTo>
                  <a:pt x="355603" y="417829"/>
                </a:lnTo>
                <a:lnTo>
                  <a:pt x="366953" y="425449"/>
                </a:lnTo>
                <a:lnTo>
                  <a:pt x="380885" y="427989"/>
                </a:lnTo>
                <a:lnTo>
                  <a:pt x="758840" y="427989"/>
                </a:lnTo>
                <a:lnTo>
                  <a:pt x="757761" y="435609"/>
                </a:lnTo>
                <a:lnTo>
                  <a:pt x="749786" y="474979"/>
                </a:lnTo>
                <a:lnTo>
                  <a:pt x="374569" y="474979"/>
                </a:lnTo>
                <a:lnTo>
                  <a:pt x="368494" y="476249"/>
                </a:lnTo>
                <a:lnTo>
                  <a:pt x="334468" y="510539"/>
                </a:lnTo>
                <a:lnTo>
                  <a:pt x="333260" y="516889"/>
                </a:lnTo>
                <a:lnTo>
                  <a:pt x="333260" y="529589"/>
                </a:lnTo>
                <a:lnTo>
                  <a:pt x="356825" y="565149"/>
                </a:lnTo>
                <a:lnTo>
                  <a:pt x="374569" y="570229"/>
                </a:lnTo>
                <a:lnTo>
                  <a:pt x="711042" y="570229"/>
                </a:lnTo>
                <a:lnTo>
                  <a:pt x="707680" y="576579"/>
                </a:lnTo>
                <a:lnTo>
                  <a:pt x="681247" y="614679"/>
                </a:lnTo>
                <a:lnTo>
                  <a:pt x="669380" y="628649"/>
                </a:lnTo>
                <a:lnTo>
                  <a:pt x="663187" y="636269"/>
                </a:lnTo>
                <a:lnTo>
                  <a:pt x="656825" y="642619"/>
                </a:lnTo>
                <a:lnTo>
                  <a:pt x="650292" y="650239"/>
                </a:lnTo>
                <a:lnTo>
                  <a:pt x="643598" y="656589"/>
                </a:lnTo>
                <a:lnTo>
                  <a:pt x="636749" y="662939"/>
                </a:lnTo>
                <a:lnTo>
                  <a:pt x="629746" y="669289"/>
                </a:lnTo>
                <a:lnTo>
                  <a:pt x="622589" y="674369"/>
                </a:lnTo>
                <a:lnTo>
                  <a:pt x="615286" y="680719"/>
                </a:lnTo>
                <a:lnTo>
                  <a:pt x="607846" y="685799"/>
                </a:lnTo>
                <a:lnTo>
                  <a:pt x="600270" y="692149"/>
                </a:lnTo>
                <a:lnTo>
                  <a:pt x="592557" y="697229"/>
                </a:lnTo>
                <a:lnTo>
                  <a:pt x="576758" y="707389"/>
                </a:lnTo>
                <a:lnTo>
                  <a:pt x="568682" y="711199"/>
                </a:lnTo>
                <a:lnTo>
                  <a:pt x="560487" y="716279"/>
                </a:lnTo>
                <a:lnTo>
                  <a:pt x="552184" y="720089"/>
                </a:lnTo>
                <a:lnTo>
                  <a:pt x="543783" y="725169"/>
                </a:lnTo>
                <a:lnTo>
                  <a:pt x="526687" y="732789"/>
                </a:lnTo>
                <a:lnTo>
                  <a:pt x="518002" y="735329"/>
                </a:lnTo>
                <a:lnTo>
                  <a:pt x="509240" y="739139"/>
                </a:lnTo>
                <a:lnTo>
                  <a:pt x="491483" y="744219"/>
                </a:lnTo>
                <a:lnTo>
                  <a:pt x="482500" y="748029"/>
                </a:lnTo>
                <a:lnTo>
                  <a:pt x="473460" y="749299"/>
                </a:lnTo>
                <a:lnTo>
                  <a:pt x="455214" y="754379"/>
                </a:lnTo>
                <a:lnTo>
                  <a:pt x="408910" y="760729"/>
                </a:lnTo>
                <a:close/>
              </a:path>
              <a:path w="762000" h="760729">
                <a:moveTo>
                  <a:pt x="758840" y="427989"/>
                </a:moveTo>
                <a:lnTo>
                  <a:pt x="380885" y="427989"/>
                </a:lnTo>
                <a:lnTo>
                  <a:pt x="394649" y="425449"/>
                </a:lnTo>
                <a:lnTo>
                  <a:pt x="405944" y="417829"/>
                </a:lnTo>
                <a:lnTo>
                  <a:pt x="413639" y="406399"/>
                </a:lnTo>
                <a:lnTo>
                  <a:pt x="416604" y="392429"/>
                </a:lnTo>
                <a:lnTo>
                  <a:pt x="464675" y="365759"/>
                </a:lnTo>
                <a:lnTo>
                  <a:pt x="484353" y="350519"/>
                </a:lnTo>
                <a:lnTo>
                  <a:pt x="499203" y="330199"/>
                </a:lnTo>
                <a:lnTo>
                  <a:pt x="508584" y="308609"/>
                </a:lnTo>
                <a:lnTo>
                  <a:pt x="511854" y="283209"/>
                </a:lnTo>
                <a:lnTo>
                  <a:pt x="504484" y="247649"/>
                </a:lnTo>
                <a:lnTo>
                  <a:pt x="484376" y="217169"/>
                </a:lnTo>
                <a:lnTo>
                  <a:pt x="454529" y="196849"/>
                </a:lnTo>
                <a:lnTo>
                  <a:pt x="417943" y="189229"/>
                </a:lnTo>
                <a:lnTo>
                  <a:pt x="710369" y="189229"/>
                </a:lnTo>
                <a:lnTo>
                  <a:pt x="712387" y="193039"/>
                </a:lnTo>
                <a:lnTo>
                  <a:pt x="716897" y="200659"/>
                </a:lnTo>
                <a:lnTo>
                  <a:pt x="721205" y="209549"/>
                </a:lnTo>
                <a:lnTo>
                  <a:pt x="725305" y="217169"/>
                </a:lnTo>
                <a:lnTo>
                  <a:pt x="729198" y="226059"/>
                </a:lnTo>
                <a:lnTo>
                  <a:pt x="732883" y="234949"/>
                </a:lnTo>
                <a:lnTo>
                  <a:pt x="736356" y="242569"/>
                </a:lnTo>
                <a:lnTo>
                  <a:pt x="750467" y="288289"/>
                </a:lnTo>
                <a:lnTo>
                  <a:pt x="752627" y="297179"/>
                </a:lnTo>
                <a:lnTo>
                  <a:pt x="760050" y="342899"/>
                </a:lnTo>
                <a:lnTo>
                  <a:pt x="760738" y="350519"/>
                </a:lnTo>
                <a:lnTo>
                  <a:pt x="760853" y="351789"/>
                </a:lnTo>
                <a:lnTo>
                  <a:pt x="761426" y="361949"/>
                </a:lnTo>
                <a:lnTo>
                  <a:pt x="761770" y="370839"/>
                </a:lnTo>
                <a:lnTo>
                  <a:pt x="761672" y="392429"/>
                </a:lnTo>
                <a:lnTo>
                  <a:pt x="759019" y="426719"/>
                </a:lnTo>
                <a:lnTo>
                  <a:pt x="758840" y="427989"/>
                </a:lnTo>
                <a:close/>
              </a:path>
              <a:path w="762000" h="760729">
                <a:moveTo>
                  <a:pt x="252758" y="245047"/>
                </a:moveTo>
                <a:lnTo>
                  <a:pt x="252628" y="245047"/>
                </a:lnTo>
                <a:lnTo>
                  <a:pt x="252859" y="244618"/>
                </a:lnTo>
                <a:lnTo>
                  <a:pt x="252758" y="245047"/>
                </a:lnTo>
                <a:close/>
              </a:path>
              <a:path w="762000" h="760729">
                <a:moveTo>
                  <a:pt x="438977" y="294639"/>
                </a:moveTo>
                <a:lnTo>
                  <a:pt x="287858" y="294639"/>
                </a:lnTo>
                <a:lnTo>
                  <a:pt x="301113" y="290829"/>
                </a:lnTo>
                <a:lnTo>
                  <a:pt x="312136" y="283209"/>
                </a:lnTo>
                <a:lnTo>
                  <a:pt x="319419" y="270509"/>
                </a:lnTo>
                <a:lnTo>
                  <a:pt x="320014" y="269239"/>
                </a:lnTo>
                <a:lnTo>
                  <a:pt x="321651" y="264159"/>
                </a:lnTo>
                <a:lnTo>
                  <a:pt x="326116" y="261619"/>
                </a:lnTo>
                <a:lnTo>
                  <a:pt x="417943" y="261619"/>
                </a:lnTo>
                <a:lnTo>
                  <a:pt x="426666" y="262889"/>
                </a:lnTo>
                <a:lnTo>
                  <a:pt x="433812" y="267969"/>
                </a:lnTo>
                <a:lnTo>
                  <a:pt x="438642" y="275589"/>
                </a:lnTo>
                <a:lnTo>
                  <a:pt x="440416" y="283209"/>
                </a:lnTo>
                <a:lnTo>
                  <a:pt x="440416" y="292099"/>
                </a:lnTo>
                <a:lnTo>
                  <a:pt x="438977" y="294639"/>
                </a:lnTo>
                <a:close/>
              </a:path>
              <a:path w="762000" h="760729">
                <a:moveTo>
                  <a:pt x="711042" y="570229"/>
                </a:moveTo>
                <a:lnTo>
                  <a:pt x="387200" y="570229"/>
                </a:lnTo>
                <a:lnTo>
                  <a:pt x="393275" y="568959"/>
                </a:lnTo>
                <a:lnTo>
                  <a:pt x="404945" y="565149"/>
                </a:lnTo>
                <a:lnTo>
                  <a:pt x="428510" y="529589"/>
                </a:lnTo>
                <a:lnTo>
                  <a:pt x="428510" y="516889"/>
                </a:lnTo>
                <a:lnTo>
                  <a:pt x="404945" y="481329"/>
                </a:lnTo>
                <a:lnTo>
                  <a:pt x="387200" y="474979"/>
                </a:lnTo>
                <a:lnTo>
                  <a:pt x="749786" y="474979"/>
                </a:lnTo>
                <a:lnTo>
                  <a:pt x="748084" y="481329"/>
                </a:lnTo>
                <a:lnTo>
                  <a:pt x="745479" y="490219"/>
                </a:lnTo>
                <a:lnTo>
                  <a:pt x="742654" y="500379"/>
                </a:lnTo>
                <a:lnTo>
                  <a:pt x="739613" y="507999"/>
                </a:lnTo>
                <a:lnTo>
                  <a:pt x="736356" y="516889"/>
                </a:lnTo>
                <a:lnTo>
                  <a:pt x="732883" y="525779"/>
                </a:lnTo>
                <a:lnTo>
                  <a:pt x="729198" y="534669"/>
                </a:lnTo>
                <a:lnTo>
                  <a:pt x="725305" y="543559"/>
                </a:lnTo>
                <a:lnTo>
                  <a:pt x="721205" y="551179"/>
                </a:lnTo>
                <a:lnTo>
                  <a:pt x="716897" y="560069"/>
                </a:lnTo>
                <a:lnTo>
                  <a:pt x="712387" y="567689"/>
                </a:lnTo>
                <a:lnTo>
                  <a:pt x="711042" y="570229"/>
                </a:lnTo>
                <a:close/>
              </a:path>
            </a:pathLst>
          </a:custGeom>
          <a:solidFill>
            <a:srgbClr val="4D87C3"/>
          </a:solidFill>
        </p:spPr>
        <p:txBody>
          <a:bodyPr wrap="square" lIns="0" tIns="0" rIns="0" bIns="0" rtlCol="0"/>
          <a:lstStyle/>
          <a:p>
            <a:endParaRPr sz="1799"/>
          </a:p>
        </p:txBody>
      </p:sp>
      <p:sp>
        <p:nvSpPr>
          <p:cNvPr id="12" name="object 12"/>
          <p:cNvSpPr txBox="1"/>
          <p:nvPr/>
        </p:nvSpPr>
        <p:spPr>
          <a:xfrm>
            <a:off x="2725622" y="3653986"/>
            <a:ext cx="6737500" cy="1277287"/>
          </a:xfrm>
          <a:prstGeom prst="rect">
            <a:avLst/>
          </a:prstGeom>
        </p:spPr>
        <p:txBody>
          <a:bodyPr vert="horz" wrap="square" lIns="0" tIns="12697" rIns="0" bIns="0" rtlCol="0">
            <a:spAutoFit/>
          </a:bodyPr>
          <a:lstStyle/>
          <a:p>
            <a:pPr algn="ctr">
              <a:spcBef>
                <a:spcPts val="100"/>
              </a:spcBef>
            </a:pPr>
            <a:r>
              <a:rPr lang="en-US" sz="2399" spc="-155" dirty="0">
                <a:latin typeface="Roboto"/>
                <a:cs typeface="Roboto"/>
              </a:rPr>
              <a:t>W</a:t>
            </a:r>
            <a:r>
              <a:rPr sz="2399" spc="-155" dirty="0">
                <a:latin typeface="Roboto"/>
                <a:cs typeface="Roboto"/>
              </a:rPr>
              <a:t>elcome</a:t>
            </a:r>
            <a:r>
              <a:rPr sz="2399" spc="-25" dirty="0">
                <a:latin typeface="Roboto"/>
                <a:cs typeface="Roboto"/>
              </a:rPr>
              <a:t> </a:t>
            </a:r>
            <a:r>
              <a:rPr sz="2399" spc="-135" dirty="0">
                <a:latin typeface="Roboto"/>
                <a:cs typeface="Roboto"/>
              </a:rPr>
              <a:t>your</a:t>
            </a:r>
            <a:r>
              <a:rPr sz="2399" spc="-25" dirty="0">
                <a:latin typeface="Roboto"/>
                <a:cs typeface="Roboto"/>
              </a:rPr>
              <a:t> </a:t>
            </a:r>
            <a:r>
              <a:rPr sz="2399" spc="-135" dirty="0">
                <a:latin typeface="Roboto"/>
                <a:cs typeface="Roboto"/>
              </a:rPr>
              <a:t>questions</a:t>
            </a:r>
            <a:r>
              <a:rPr sz="2399" spc="-25" dirty="0">
                <a:latin typeface="Roboto"/>
                <a:cs typeface="Roboto"/>
              </a:rPr>
              <a:t> </a:t>
            </a:r>
            <a:r>
              <a:rPr sz="2399" spc="-150" dirty="0">
                <a:latin typeface="Roboto"/>
                <a:cs typeface="Roboto"/>
              </a:rPr>
              <a:t>and</a:t>
            </a:r>
            <a:r>
              <a:rPr sz="2399" spc="-25" dirty="0">
                <a:latin typeface="Roboto"/>
                <a:cs typeface="Roboto"/>
              </a:rPr>
              <a:t> </a:t>
            </a:r>
            <a:r>
              <a:rPr sz="2399" spc="-125" dirty="0">
                <a:latin typeface="Roboto"/>
                <a:cs typeface="Roboto"/>
              </a:rPr>
              <a:t>insights</a:t>
            </a:r>
            <a:r>
              <a:rPr sz="2399" spc="-25" dirty="0">
                <a:latin typeface="Roboto"/>
                <a:cs typeface="Roboto"/>
              </a:rPr>
              <a:t> </a:t>
            </a:r>
            <a:r>
              <a:rPr sz="2399" spc="-150" dirty="0">
                <a:latin typeface="Roboto"/>
                <a:cs typeface="Roboto"/>
              </a:rPr>
              <a:t>from</a:t>
            </a:r>
            <a:r>
              <a:rPr sz="2399" spc="-25" dirty="0">
                <a:latin typeface="Roboto"/>
                <a:cs typeface="Roboto"/>
              </a:rPr>
              <a:t> </a:t>
            </a:r>
            <a:r>
              <a:rPr sz="2399" spc="-100" dirty="0">
                <a:latin typeface="Roboto"/>
                <a:cs typeface="Roboto"/>
              </a:rPr>
              <a:t>all</a:t>
            </a:r>
            <a:r>
              <a:rPr sz="2399" spc="-30" dirty="0">
                <a:latin typeface="Roboto"/>
                <a:cs typeface="Roboto"/>
              </a:rPr>
              <a:t> ranks</a:t>
            </a:r>
            <a:endParaRPr sz="2399">
              <a:latin typeface="Roboto"/>
              <a:cs typeface="Roboto"/>
            </a:endParaRPr>
          </a:p>
          <a:p>
            <a:pPr marL="137119" marR="129501" algn="ctr">
              <a:lnSpc>
                <a:spcPct val="114000"/>
              </a:lnSpc>
              <a:spcBef>
                <a:spcPts val="2334"/>
              </a:spcBef>
            </a:pPr>
            <a:r>
              <a:rPr sz="1699" spc="-95" dirty="0">
                <a:latin typeface="Roboto"/>
                <a:cs typeface="Roboto"/>
              </a:rPr>
              <a:t>Your</a:t>
            </a:r>
            <a:r>
              <a:rPr sz="1699" spc="-10" dirty="0">
                <a:latin typeface="Roboto"/>
                <a:cs typeface="Roboto"/>
              </a:rPr>
              <a:t> </a:t>
            </a:r>
            <a:r>
              <a:rPr sz="1699" spc="-90" dirty="0">
                <a:latin typeface="Roboto"/>
                <a:cs typeface="Roboto"/>
              </a:rPr>
              <a:t>feedback</a:t>
            </a:r>
            <a:r>
              <a:rPr sz="1699" spc="-10" dirty="0">
                <a:latin typeface="Roboto"/>
                <a:cs typeface="Roboto"/>
              </a:rPr>
              <a:t> </a:t>
            </a:r>
            <a:r>
              <a:rPr sz="1699" spc="-80" dirty="0">
                <a:latin typeface="Roboto"/>
                <a:cs typeface="Roboto"/>
              </a:rPr>
              <a:t>helps</a:t>
            </a:r>
            <a:r>
              <a:rPr sz="1699" spc="-10" dirty="0">
                <a:latin typeface="Roboto"/>
                <a:cs typeface="Roboto"/>
              </a:rPr>
              <a:t> </a:t>
            </a:r>
            <a:r>
              <a:rPr sz="1699" spc="-80" dirty="0">
                <a:latin typeface="Roboto"/>
                <a:cs typeface="Roboto"/>
              </a:rPr>
              <a:t>us</a:t>
            </a:r>
            <a:r>
              <a:rPr sz="1699" spc="-10" dirty="0">
                <a:latin typeface="Roboto"/>
                <a:cs typeface="Roboto"/>
              </a:rPr>
              <a:t> </a:t>
            </a:r>
            <a:r>
              <a:rPr sz="1699" spc="-95" dirty="0">
                <a:latin typeface="Roboto"/>
                <a:cs typeface="Roboto"/>
              </a:rPr>
              <a:t>improve</a:t>
            </a:r>
            <a:r>
              <a:rPr sz="1699" spc="-10" dirty="0">
                <a:latin typeface="Roboto"/>
                <a:cs typeface="Roboto"/>
              </a:rPr>
              <a:t> </a:t>
            </a:r>
            <a:r>
              <a:rPr sz="1699" spc="-75" dirty="0">
                <a:latin typeface="Roboto"/>
                <a:cs typeface="Roboto"/>
              </a:rPr>
              <a:t>our</a:t>
            </a:r>
            <a:r>
              <a:rPr sz="1699" spc="-5" dirty="0">
                <a:latin typeface="Roboto"/>
                <a:cs typeface="Roboto"/>
              </a:rPr>
              <a:t> </a:t>
            </a:r>
            <a:r>
              <a:rPr sz="1699" spc="-105" dirty="0">
                <a:latin typeface="Roboto"/>
                <a:cs typeface="Roboto"/>
              </a:rPr>
              <a:t>CBPM</a:t>
            </a:r>
            <a:r>
              <a:rPr sz="1699" spc="-10" dirty="0">
                <a:latin typeface="Roboto"/>
                <a:cs typeface="Roboto"/>
              </a:rPr>
              <a:t> </a:t>
            </a:r>
            <a:r>
              <a:rPr sz="1699" spc="-80" dirty="0">
                <a:latin typeface="Roboto"/>
                <a:cs typeface="Roboto"/>
              </a:rPr>
              <a:t>implementation</a:t>
            </a:r>
            <a:r>
              <a:rPr sz="1699" spc="-10" dirty="0">
                <a:latin typeface="Roboto"/>
                <a:cs typeface="Roboto"/>
              </a:rPr>
              <a:t> </a:t>
            </a:r>
            <a:r>
              <a:rPr sz="1699" spc="-85" dirty="0">
                <a:latin typeface="Roboto"/>
                <a:cs typeface="Roboto"/>
              </a:rPr>
              <a:t>and</a:t>
            </a:r>
            <a:r>
              <a:rPr sz="1699" spc="-10" dirty="0">
                <a:latin typeface="Roboto"/>
                <a:cs typeface="Roboto"/>
              </a:rPr>
              <a:t> </a:t>
            </a:r>
            <a:r>
              <a:rPr sz="1699" spc="-90" dirty="0">
                <a:latin typeface="Roboto"/>
                <a:cs typeface="Roboto"/>
              </a:rPr>
              <a:t>ensures</a:t>
            </a:r>
            <a:r>
              <a:rPr sz="1699" spc="-10" dirty="0">
                <a:latin typeface="Roboto"/>
                <a:cs typeface="Roboto"/>
              </a:rPr>
              <a:t> </a:t>
            </a:r>
            <a:r>
              <a:rPr sz="1699" spc="-25" dirty="0">
                <a:latin typeface="Roboto"/>
                <a:cs typeface="Roboto"/>
              </a:rPr>
              <a:t>it </a:t>
            </a:r>
            <a:r>
              <a:rPr sz="1699" spc="-95" dirty="0">
                <a:latin typeface="Roboto"/>
                <a:cs typeface="Roboto"/>
              </a:rPr>
              <a:t>meets</a:t>
            </a:r>
            <a:r>
              <a:rPr sz="1699" spc="-10" dirty="0">
                <a:latin typeface="Roboto"/>
                <a:cs typeface="Roboto"/>
              </a:rPr>
              <a:t> </a:t>
            </a:r>
            <a:r>
              <a:rPr sz="1699" spc="-80" dirty="0">
                <a:latin typeface="Roboto"/>
                <a:cs typeface="Roboto"/>
              </a:rPr>
              <a:t>the</a:t>
            </a:r>
            <a:r>
              <a:rPr sz="1699" spc="-10" dirty="0">
                <a:latin typeface="Roboto"/>
                <a:cs typeface="Roboto"/>
              </a:rPr>
              <a:t> </a:t>
            </a:r>
            <a:r>
              <a:rPr sz="1699" spc="-70" dirty="0">
                <a:latin typeface="Roboto"/>
                <a:cs typeface="Roboto"/>
              </a:rPr>
              <a:t>real-</a:t>
            </a:r>
            <a:r>
              <a:rPr sz="1699" spc="-85" dirty="0">
                <a:latin typeface="Roboto"/>
                <a:cs typeface="Roboto"/>
              </a:rPr>
              <a:t>world</a:t>
            </a:r>
            <a:r>
              <a:rPr sz="1699" spc="-10" dirty="0">
                <a:latin typeface="Roboto"/>
                <a:cs typeface="Roboto"/>
              </a:rPr>
              <a:t> </a:t>
            </a:r>
            <a:r>
              <a:rPr sz="1699" spc="-90" dirty="0">
                <a:latin typeface="Roboto"/>
                <a:cs typeface="Roboto"/>
              </a:rPr>
              <a:t>needs</a:t>
            </a:r>
            <a:r>
              <a:rPr sz="1699" spc="-10" dirty="0">
                <a:latin typeface="Roboto"/>
                <a:cs typeface="Roboto"/>
              </a:rPr>
              <a:t> </a:t>
            </a:r>
            <a:r>
              <a:rPr sz="1699" spc="-80" dirty="0">
                <a:latin typeface="Roboto"/>
                <a:cs typeface="Roboto"/>
              </a:rPr>
              <a:t>of</a:t>
            </a:r>
            <a:r>
              <a:rPr sz="1699" spc="-10" dirty="0">
                <a:latin typeface="Roboto"/>
                <a:cs typeface="Roboto"/>
              </a:rPr>
              <a:t> </a:t>
            </a:r>
            <a:r>
              <a:rPr sz="1699" spc="-75" dirty="0">
                <a:latin typeface="Roboto"/>
                <a:cs typeface="Roboto"/>
              </a:rPr>
              <a:t>our</a:t>
            </a:r>
            <a:r>
              <a:rPr sz="1699" spc="-5" dirty="0">
                <a:latin typeface="Roboto"/>
                <a:cs typeface="Roboto"/>
              </a:rPr>
              <a:t> </a:t>
            </a:r>
            <a:r>
              <a:rPr sz="1699" spc="-10" dirty="0">
                <a:latin typeface="Roboto"/>
                <a:cs typeface="Roboto"/>
              </a:rPr>
              <a:t>fleet</a:t>
            </a: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8925339" cy="1143000"/>
          </a:xfrm>
        </p:spPr>
        <p:txBody>
          <a:bodyPr>
            <a:normAutofit fontScale="90000"/>
          </a:bodyPr>
          <a:lstStyle/>
          <a:p>
            <a:r>
              <a:rPr sz="3600" b="1" dirty="0">
                <a:solidFill>
                  <a:srgbClr val="002060"/>
                </a:solidFill>
                <a:latin typeface="Segoe UI"/>
              </a:rPr>
              <a:t>Evaluation Deep Dive: Why MAE over RMSE?</a:t>
            </a:r>
          </a:p>
        </p:txBody>
      </p:sp>
      <p:sp>
        <p:nvSpPr>
          <p:cNvPr id="3" name="Content Placeholder 2"/>
          <p:cNvSpPr>
            <a:spLocks noGrp="1"/>
          </p:cNvSpPr>
          <p:nvPr>
            <p:ph idx="1"/>
          </p:nvPr>
        </p:nvSpPr>
        <p:spPr>
          <a:xfrm>
            <a:off x="457200" y="1600200"/>
            <a:ext cx="4122751" cy="4525963"/>
          </a:xfrm>
        </p:spPr>
        <p:txBody>
          <a:bodyPr/>
          <a:lstStyle/>
          <a:p>
            <a:r>
              <a:rPr sz="2200" dirty="0">
                <a:solidFill>
                  <a:srgbClr val="2D2D32"/>
                </a:solidFill>
                <a:latin typeface="Segoe UI"/>
              </a:rPr>
              <a:t>RMSE penalizes outliers heavily; MAE is stable &amp; interpretable for officials.</a:t>
            </a:r>
          </a:p>
          <a:p>
            <a:r>
              <a:rPr sz="2200" dirty="0">
                <a:solidFill>
                  <a:srgbClr val="2D2D32"/>
                </a:solidFill>
                <a:latin typeface="Segoe UI"/>
              </a:rPr>
              <a:t>MAE = average absolute error; robust to extreme events (e.g., industrial fire).</a:t>
            </a:r>
          </a:p>
          <a:p>
            <a:r>
              <a:rPr sz="2200" dirty="0">
                <a:solidFill>
                  <a:srgbClr val="2D2D32"/>
                </a:solidFill>
                <a:latin typeface="Segoe UI"/>
              </a:rPr>
              <a:t>Result: MAE ≈ 4.8 µg/m³ on 6-hour forecast.</a:t>
            </a:r>
          </a:p>
        </p:txBody>
      </p:sp>
      <p:pic>
        <p:nvPicPr>
          <p:cNvPr id="6" name="Picture 5">
            <a:extLst>
              <a:ext uri="{FF2B5EF4-FFF2-40B4-BE49-F238E27FC236}">
                <a16:creationId xmlns:a16="http://schemas.microsoft.com/office/drawing/2014/main" id="{BC79CC87-EC2E-3276-2C7B-D6AA4FF3D979}"/>
              </a:ext>
            </a:extLst>
          </p:cNvPr>
          <p:cNvPicPr>
            <a:picLocks noChangeAspect="1"/>
          </p:cNvPicPr>
          <p:nvPr/>
        </p:nvPicPr>
        <p:blipFill>
          <a:blip r:embed="rId2"/>
          <a:stretch>
            <a:fillRect/>
          </a:stretch>
        </p:blipFill>
        <p:spPr>
          <a:xfrm>
            <a:off x="4756891" y="1519427"/>
            <a:ext cx="6974734" cy="452596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9458077" cy="1143000"/>
          </a:xfrm>
        </p:spPr>
        <p:txBody>
          <a:bodyPr>
            <a:normAutofit/>
          </a:bodyPr>
          <a:lstStyle/>
          <a:p>
            <a:r>
              <a:rPr sz="3200" b="1" dirty="0">
                <a:solidFill>
                  <a:srgbClr val="002060"/>
                </a:solidFill>
                <a:latin typeface="Segoe UI"/>
              </a:rPr>
              <a:t>From Prediction to Actionable Intelligence (AQ)</a:t>
            </a:r>
          </a:p>
        </p:txBody>
      </p:sp>
      <p:sp>
        <p:nvSpPr>
          <p:cNvPr id="3" name="Content Placeholder 2"/>
          <p:cNvSpPr>
            <a:spLocks noGrp="1"/>
          </p:cNvSpPr>
          <p:nvPr>
            <p:ph idx="1"/>
          </p:nvPr>
        </p:nvSpPr>
        <p:spPr>
          <a:xfrm>
            <a:off x="457200" y="1600200"/>
            <a:ext cx="4742953" cy="4525963"/>
          </a:xfrm>
        </p:spPr>
        <p:txBody>
          <a:bodyPr/>
          <a:lstStyle/>
          <a:p>
            <a:r>
              <a:rPr sz="2200" dirty="0">
                <a:solidFill>
                  <a:srgbClr val="2D2D32"/>
                </a:solidFill>
                <a:latin typeface="Segoe UI"/>
              </a:rPr>
              <a:t>Output: Hourly 100m PM2.5 </a:t>
            </a:r>
            <a:r>
              <a:rPr sz="2200" dirty="0" err="1">
                <a:solidFill>
                  <a:srgbClr val="2D2D32"/>
                </a:solidFill>
                <a:latin typeface="Segoe UI"/>
              </a:rPr>
              <a:t>rasters</a:t>
            </a:r>
            <a:r>
              <a:rPr sz="2200" dirty="0">
                <a:solidFill>
                  <a:srgbClr val="2D2D32"/>
                </a:solidFill>
                <a:latin typeface="Segoe UI"/>
              </a:rPr>
              <a:t>.</a:t>
            </a:r>
          </a:p>
          <a:p>
            <a:r>
              <a:rPr sz="2200" dirty="0">
                <a:solidFill>
                  <a:srgbClr val="2D2D32"/>
                </a:solidFill>
                <a:latin typeface="Segoe UI"/>
              </a:rPr>
              <a:t>GIS: </a:t>
            </a:r>
            <a:r>
              <a:rPr sz="2200" dirty="0" err="1">
                <a:solidFill>
                  <a:srgbClr val="2D2D32"/>
                </a:solidFill>
                <a:latin typeface="Segoe UI"/>
              </a:rPr>
              <a:t>PostGIS</a:t>
            </a:r>
            <a:r>
              <a:rPr sz="2200" dirty="0">
                <a:solidFill>
                  <a:srgbClr val="2D2D32"/>
                </a:solidFill>
                <a:latin typeface="Segoe UI"/>
              </a:rPr>
              <a:t> ingest; API exposes queries by location/time.</a:t>
            </a:r>
          </a:p>
          <a:p>
            <a:r>
              <a:rPr sz="2200" dirty="0">
                <a:solidFill>
                  <a:srgbClr val="2D2D32"/>
                </a:solidFill>
                <a:latin typeface="Segoe UI"/>
              </a:rPr>
              <a:t>Apps: Web map + smartphone alerts.</a:t>
            </a:r>
          </a:p>
          <a:p>
            <a:r>
              <a:rPr sz="2200" dirty="0" err="1">
                <a:solidFill>
                  <a:srgbClr val="2D2D32"/>
                </a:solidFill>
                <a:latin typeface="Segoe UI"/>
              </a:rPr>
              <a:t>MLOps</a:t>
            </a:r>
            <a:r>
              <a:rPr sz="2200" dirty="0">
                <a:solidFill>
                  <a:srgbClr val="2D2D32"/>
                </a:solidFill>
                <a:latin typeface="Segoe UI"/>
              </a:rPr>
              <a:t>: Quarterly retraining with new sensor data for seasonality.</a:t>
            </a:r>
          </a:p>
        </p:txBody>
      </p:sp>
      <p:pic>
        <p:nvPicPr>
          <p:cNvPr id="6" name="Picture 5">
            <a:extLst>
              <a:ext uri="{FF2B5EF4-FFF2-40B4-BE49-F238E27FC236}">
                <a16:creationId xmlns:a16="http://schemas.microsoft.com/office/drawing/2014/main" id="{7090E5C9-74B9-5368-93AC-6313BE4C1898}"/>
              </a:ext>
            </a:extLst>
          </p:cNvPr>
          <p:cNvPicPr>
            <a:picLocks noChangeAspect="1"/>
          </p:cNvPicPr>
          <p:nvPr/>
        </p:nvPicPr>
        <p:blipFill>
          <a:blip r:embed="rId2"/>
          <a:stretch>
            <a:fillRect/>
          </a:stretch>
        </p:blipFill>
        <p:spPr>
          <a:xfrm>
            <a:off x="5070703" y="1600200"/>
            <a:ext cx="6660922" cy="423214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3000" b="1" dirty="0">
                <a:solidFill>
                  <a:srgbClr val="002060"/>
                </a:solidFill>
                <a:latin typeface="Segoe UI"/>
              </a:rPr>
              <a:t>Case Study 2: Wildfire Ignition Susceptibility Modeling</a:t>
            </a:r>
          </a:p>
        </p:txBody>
      </p:sp>
      <p:sp>
        <p:nvSpPr>
          <p:cNvPr id="3" name="Content Placeholder 2"/>
          <p:cNvSpPr>
            <a:spLocks noGrp="1"/>
          </p:cNvSpPr>
          <p:nvPr>
            <p:ph idx="1"/>
          </p:nvPr>
        </p:nvSpPr>
        <p:spPr>
          <a:xfrm>
            <a:off x="457200" y="1600200"/>
            <a:ext cx="8591384" cy="4525963"/>
          </a:xfrm>
        </p:spPr>
        <p:txBody>
          <a:bodyPr>
            <a:normAutofit lnSpcReduction="10000"/>
          </a:bodyPr>
          <a:lstStyle/>
          <a:p>
            <a:r>
              <a:rPr lang="en-US" b="1" dirty="0"/>
              <a:t>Problem Statement:</a:t>
            </a:r>
            <a:r>
              <a:rPr lang="en-US" dirty="0"/>
              <a:t> Prevention is cheaper than suppression. Instead of just mapping general "risk," we need to model the daily, weather-driven probability of a new fire </a:t>
            </a:r>
            <a:r>
              <a:rPr lang="en-US" i="1" dirty="0"/>
              <a:t>igniting</a:t>
            </a:r>
            <a:r>
              <a:rPr lang="en-US" dirty="0"/>
              <a:t> at any given location.</a:t>
            </a:r>
          </a:p>
          <a:p>
            <a:r>
              <a:rPr lang="en-US" b="1" dirty="0"/>
              <a:t>Societal Objective:</a:t>
            </a:r>
            <a:r>
              <a:rPr lang="en-US" dirty="0"/>
              <a:t> Create a dynamic, daily 30m-resolution susceptibility map to guide pre-positioning of firefighting resources and issue public warnings on high-risk days.</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276</TotalTime>
  <Words>3497</Words>
  <Application>Microsoft Office PowerPoint</Application>
  <PresentationFormat>Custom</PresentationFormat>
  <Paragraphs>336</Paragraphs>
  <Slides>62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62</vt:i4>
      </vt:variant>
    </vt:vector>
  </HeadingPairs>
  <TitlesOfParts>
    <vt:vector size="68" baseType="lpstr">
      <vt:lpstr>Arial</vt:lpstr>
      <vt:lpstr>Calibri</vt:lpstr>
      <vt:lpstr>DejaVu Sans</vt:lpstr>
      <vt:lpstr>Roboto</vt:lpstr>
      <vt:lpstr>Segoe UI</vt:lpstr>
      <vt:lpstr>Office Theme</vt:lpstr>
      <vt:lpstr>Spatial Machine Learning  </vt:lpstr>
      <vt:lpstr>PowerPoint Presentation</vt:lpstr>
      <vt:lpstr>Our Case Study Domains</vt:lpstr>
      <vt:lpstr>Case Study 1: Hyper-Local Air Quality Nowcasting</vt:lpstr>
      <vt:lpstr>Air Quality: The Multi-Modal Data Fusion Challenge</vt:lpstr>
      <vt:lpstr>Air Quality: Architectural Rationale</vt:lpstr>
      <vt:lpstr>Evaluation Deep Dive: Why MAE over RMSE?</vt:lpstr>
      <vt:lpstr>From Prediction to Actionable Intelligence (AQ)</vt:lpstr>
      <vt:lpstr>Case Study 2: Wildfire Ignition Susceptibility Modeling</vt:lpstr>
      <vt:lpstr>Wildfire Susceptibility: The Geo-Informatics Data Stack</vt:lpstr>
      <vt:lpstr>Wildfire Susceptibility: Architectural Rationale (XGBoost)</vt:lpstr>
      <vt:lpstr>Evaluation Deep Dive: Why AUC and F1-Score?</vt:lpstr>
      <vt:lpstr>Wildfire Susceptibility: Model Explainability with SHAP</vt:lpstr>
      <vt:lpstr>Wildfire Susceptibility: From Model to Mission</vt:lpstr>
      <vt:lpstr>AQ: Data Engineering &amp; QC</vt:lpstr>
      <vt:lpstr>AQ: Baselines, Ablations &amp; Uncertainty</vt:lpstr>
      <vt:lpstr>AQ: Bias &amp; Fairness</vt:lpstr>
      <vt:lpstr>Wildfire: Monitoring &amp; Drift</vt:lpstr>
      <vt:lpstr>Mini-Case: NO₂ Hotspot Dynamics</vt:lpstr>
      <vt:lpstr>Mini-Case: Smoke Plume Advection</vt:lpstr>
      <vt:lpstr>Section 1 Discussion Prompts</vt:lpstr>
      <vt:lpstr>PowerPoint Presentation</vt:lpstr>
      <vt:lpstr>Case Study 3: Automated LULC Mapping for Zoning Compliance</vt:lpstr>
      <vt:lpstr>LULC: The Geo-Informatics Data Stack &amp; The Labeling Bottleneck</vt:lpstr>
      <vt:lpstr>LULC: Data Stack &amp; The Labeling Bottleneck</vt:lpstr>
      <vt:lpstr>LULC: Architectural Rationale</vt:lpstr>
      <vt:lpstr>Evaluation Deep Dive: Boundary Metrics Matter</vt:lpstr>
      <vt:lpstr>From LULC Map to Zoning Compliance Analysis</vt:lpstr>
      <vt:lpstr>Case Study 4: Near-Real-Time Post-Earthquake Damage Assessment</vt:lpstr>
      <vt:lpstr>Damage Assessment: Data Fusion &amp; Temporal Challenge</vt:lpstr>
      <vt:lpstr>Damage Assessment: Architectural Rationale</vt:lpstr>
      <vt:lpstr>Evaluation Deep Dive: Weighted F1 for Imbalanced Classes</vt:lpstr>
      <vt:lpstr>From Damage Map to Coordinated Response</vt:lpstr>
      <vt:lpstr>Case Study 4b: Traffic Forecasting with ST-GNNs</vt:lpstr>
      <vt:lpstr>Traffic Data Stack</vt:lpstr>
      <vt:lpstr>ST-GNN Architecture</vt:lpstr>
      <vt:lpstr>Training &amp; Metrics</vt:lpstr>
      <vt:lpstr>Deployment</vt:lpstr>
      <vt:lpstr>Equity &amp; Governance</vt:lpstr>
      <vt:lpstr>Interoperability</vt:lpstr>
      <vt:lpstr>Urban Summary</vt:lpstr>
      <vt:lpstr>PowerPoint Presentation</vt:lpstr>
      <vt:lpstr>Case Study 5: In-Season Crop Nitrogen Recommendation</vt:lpstr>
      <vt:lpstr>Crop Nitrogen: The Geo-Informatics Data Stack</vt:lpstr>
      <vt:lpstr>Crop Nitrogen: Architectural Rationale</vt:lpstr>
      <vt:lpstr>Evaluation Deep Dive: Profit Maximization, not just RMSE</vt:lpstr>
      <vt:lpstr>From Model to Machine: The Deployment Pipeline</vt:lpstr>
      <vt:lpstr>Case Study 6: Continental-Scale Soil Moisture Mapping</vt:lpstr>
      <vt:lpstr>Soil Moisture: The Geo-Informatics Data Stack</vt:lpstr>
      <vt:lpstr>Soil Moisture: Architectural Rationale (GAN/SRGAN)</vt:lpstr>
      <vt:lpstr>Evaluation Deep Dive: Unbiased RMSE with Spatial CV</vt:lpstr>
      <vt:lpstr>From Data Product to Early Warning System</vt:lpstr>
      <vt:lpstr>Case Study 7: Climate Impacts on Yield (Summary)</vt:lpstr>
      <vt:lpstr>Agri: Robustness &amp; Generalization</vt:lpstr>
      <vt:lpstr>Agri: Sustainability Metrics</vt:lpstr>
      <vt:lpstr>Agri: Farmer-Centered UX</vt:lpstr>
      <vt:lpstr>Agri Summary</vt:lpstr>
      <vt:lpstr>Chapter 5 Grand Summary</vt:lpstr>
      <vt:lpstr>The Geo-Informatics Engineer's Mandate</vt:lpstr>
      <vt:lpstr>The Future of Spatial Machine Learning</vt:lpstr>
      <vt:lpstr>Myself</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sritej_automation@outlook.com</cp:lastModifiedBy>
  <cp:revision>103</cp:revision>
  <dcterms:created xsi:type="dcterms:W3CDTF">2013-01-27T09:14:16Z</dcterms:created>
  <dcterms:modified xsi:type="dcterms:W3CDTF">2025-11-06T11:49:39Z</dcterms:modified>
  <cp:category/>
</cp:coreProperties>
</file>